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4" r:id="rId1"/>
  </p:sldMasterIdLst>
  <p:notesMasterIdLst>
    <p:notesMasterId r:id="rId6"/>
  </p:notesMasterIdLst>
  <p:handoutMasterIdLst>
    <p:handoutMasterId r:id="rId7"/>
  </p:handoutMasterIdLst>
  <p:sldIdLst>
    <p:sldId id="464" r:id="rId2"/>
    <p:sldId id="605" r:id="rId3"/>
    <p:sldId id="607" r:id="rId4"/>
    <p:sldId id="606" r:id="rId5"/>
  </p:sldIdLst>
  <p:sldSz cx="9144000" cy="6858000" type="screen4x3"/>
  <p:notesSz cx="6794500" cy="9906000"/>
  <p:defaultTextStyle>
    <a:defPPr>
      <a:defRPr lang="sv-SE"/>
    </a:defPPr>
    <a:lvl1pPr algn="l" rtl="0" eaLnBrk="0" fontAlgn="base" hangingPunct="0">
      <a:spcBef>
        <a:spcPct val="0"/>
      </a:spcBef>
      <a:spcAft>
        <a:spcPct val="0"/>
      </a:spcAft>
      <a:defRPr sz="2400" kern="1200">
        <a:solidFill>
          <a:schemeClr val="tx1"/>
        </a:solidFill>
        <a:latin typeface="Arial" charset="0"/>
        <a:ea typeface="ヒラギノ角ゴ Pro W3"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16" charset="-128"/>
        <a:cs typeface="+mn-cs"/>
      </a:defRPr>
    </a:lvl5pPr>
    <a:lvl6pPr marL="2286000" algn="l" defTabSz="914400" rtl="0" eaLnBrk="1" latinLnBrk="0" hangingPunct="1">
      <a:defRPr sz="2400" kern="1200">
        <a:solidFill>
          <a:schemeClr val="tx1"/>
        </a:solidFill>
        <a:latin typeface="Arial" charset="0"/>
        <a:ea typeface="ヒラギノ角ゴ Pro W3" pitchFamily="16" charset="-128"/>
        <a:cs typeface="+mn-cs"/>
      </a:defRPr>
    </a:lvl6pPr>
    <a:lvl7pPr marL="2743200" algn="l" defTabSz="914400" rtl="0" eaLnBrk="1" latinLnBrk="0" hangingPunct="1">
      <a:defRPr sz="2400" kern="1200">
        <a:solidFill>
          <a:schemeClr val="tx1"/>
        </a:solidFill>
        <a:latin typeface="Arial" charset="0"/>
        <a:ea typeface="ヒラギノ角ゴ Pro W3" pitchFamily="16" charset="-128"/>
        <a:cs typeface="+mn-cs"/>
      </a:defRPr>
    </a:lvl7pPr>
    <a:lvl8pPr marL="3200400" algn="l" defTabSz="914400" rtl="0" eaLnBrk="1" latinLnBrk="0" hangingPunct="1">
      <a:defRPr sz="2400" kern="1200">
        <a:solidFill>
          <a:schemeClr val="tx1"/>
        </a:solidFill>
        <a:latin typeface="Arial" charset="0"/>
        <a:ea typeface="ヒラギノ角ゴ Pro W3" pitchFamily="16" charset="-128"/>
        <a:cs typeface="+mn-cs"/>
      </a:defRPr>
    </a:lvl8pPr>
    <a:lvl9pPr marL="3657600" algn="l" defTabSz="914400" rtl="0" eaLnBrk="1" latinLnBrk="0" hangingPunct="1">
      <a:defRPr sz="2400" kern="1200">
        <a:solidFill>
          <a:schemeClr val="tx1"/>
        </a:solidFill>
        <a:latin typeface="Arial" charset="0"/>
        <a:ea typeface="ヒラギノ角ゴ Pro W3" pitchFamily="16" charset="-128"/>
        <a:cs typeface="+mn-cs"/>
      </a:defRPr>
    </a:lvl9pPr>
  </p:defaultTextStyle>
  <p:extLst>
    <p:ext uri="{EFAFB233-063F-42B5-8137-9DF3F51BA10A}">
      <p15:sldGuideLst xmlns:p15="http://schemas.microsoft.com/office/powerpoint/2012/main">
        <p15:guide id="1" orient="horz" pos="672">
          <p15:clr>
            <a:srgbClr val="A4A3A4"/>
          </p15:clr>
        </p15:guide>
        <p15:guide id="2" pos="2880">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as Lindén" initials="J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CF1B2"/>
    <a:srgbClr val="B2FF8B"/>
    <a:srgbClr val="99FF66"/>
    <a:srgbClr val="6FA0DB"/>
    <a:srgbClr val="B5D597"/>
    <a:srgbClr val="FFA28F"/>
    <a:srgbClr val="C2E6A2"/>
    <a:srgbClr val="D0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llanmörkt format 2 - Dekorfärg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54" autoAdjust="0"/>
    <p:restoredTop sz="89286" autoAdjust="0"/>
  </p:normalViewPr>
  <p:slideViewPr>
    <p:cSldViewPr>
      <p:cViewPr varScale="1">
        <p:scale>
          <a:sx n="60" d="100"/>
          <a:sy n="60" d="100"/>
        </p:scale>
        <p:origin x="1557" y="21"/>
      </p:cViewPr>
      <p:guideLst>
        <p:guide orient="horz" pos="672"/>
        <p:guide pos="2880"/>
      </p:guideLst>
    </p:cSldViewPr>
  </p:slideViewPr>
  <p:outlineViewPr>
    <p:cViewPr>
      <p:scale>
        <a:sx n="33" d="100"/>
        <a:sy n="33" d="100"/>
      </p:scale>
      <p:origin x="0" y="1662"/>
    </p:cViewPr>
  </p:outlineViewPr>
  <p:notesTextViewPr>
    <p:cViewPr>
      <p:scale>
        <a:sx n="100" d="100"/>
        <a:sy n="100" d="100"/>
      </p:scale>
      <p:origin x="0" y="0"/>
    </p:cViewPr>
  </p:notesTextViewPr>
  <p:sorterViewPr>
    <p:cViewPr>
      <p:scale>
        <a:sx n="66" d="100"/>
        <a:sy n="66" d="100"/>
      </p:scale>
      <p:origin x="0" y="0"/>
    </p:cViewPr>
  </p:sorterViewPr>
  <p:notesViewPr>
    <p:cSldViewPr>
      <p:cViewPr>
        <p:scale>
          <a:sx n="80" d="100"/>
          <a:sy n="80" d="100"/>
        </p:scale>
        <p:origin x="-3162" y="744"/>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024" cy="495855"/>
          </a:xfrm>
          <a:prstGeom prst="rect">
            <a:avLst/>
          </a:prstGeom>
        </p:spPr>
        <p:txBody>
          <a:bodyPr vert="horz" lIns="91778" tIns="45888" rIns="91778" bIns="45888" rtlCol="0"/>
          <a:lstStyle>
            <a:lvl1pPr algn="l">
              <a:defRPr sz="1200">
                <a:latin typeface="Arial" charset="0"/>
              </a:defRPr>
            </a:lvl1pPr>
          </a:lstStyle>
          <a:p>
            <a:pPr>
              <a:defRPr/>
            </a:pPr>
            <a:endParaRPr lang="sv-SE"/>
          </a:p>
        </p:txBody>
      </p:sp>
      <p:sp>
        <p:nvSpPr>
          <p:cNvPr id="3" name="Platshållare för datum 2"/>
          <p:cNvSpPr>
            <a:spLocks noGrp="1"/>
          </p:cNvSpPr>
          <p:nvPr>
            <p:ph type="dt" sz="quarter" idx="1"/>
          </p:nvPr>
        </p:nvSpPr>
        <p:spPr>
          <a:xfrm>
            <a:off x="3847890" y="0"/>
            <a:ext cx="2945024" cy="495855"/>
          </a:xfrm>
          <a:prstGeom prst="rect">
            <a:avLst/>
          </a:prstGeom>
        </p:spPr>
        <p:txBody>
          <a:bodyPr vert="horz" lIns="91778" tIns="45888" rIns="91778" bIns="45888" rtlCol="0"/>
          <a:lstStyle>
            <a:lvl1pPr algn="r">
              <a:defRPr sz="1200">
                <a:latin typeface="Arial" charset="0"/>
              </a:defRPr>
            </a:lvl1pPr>
          </a:lstStyle>
          <a:p>
            <a:pPr>
              <a:defRPr/>
            </a:pPr>
            <a:fld id="{531FD447-A566-4629-BBCD-F24924D68FF0}" type="datetimeFigureOut">
              <a:rPr lang="sv-SE"/>
              <a:pPr>
                <a:defRPr/>
              </a:pPr>
              <a:t>2019-12-04</a:t>
            </a:fld>
            <a:endParaRPr lang="sv-SE"/>
          </a:p>
        </p:txBody>
      </p:sp>
      <p:sp>
        <p:nvSpPr>
          <p:cNvPr id="4" name="Platshållare för sidfot 3"/>
          <p:cNvSpPr>
            <a:spLocks noGrp="1"/>
          </p:cNvSpPr>
          <p:nvPr>
            <p:ph type="ftr" sz="quarter" idx="2"/>
          </p:nvPr>
        </p:nvSpPr>
        <p:spPr>
          <a:xfrm>
            <a:off x="0" y="9408562"/>
            <a:ext cx="2945024" cy="495854"/>
          </a:xfrm>
          <a:prstGeom prst="rect">
            <a:avLst/>
          </a:prstGeom>
        </p:spPr>
        <p:txBody>
          <a:bodyPr vert="horz" lIns="91778" tIns="45888" rIns="91778" bIns="45888" rtlCol="0" anchor="b"/>
          <a:lstStyle>
            <a:lvl1pPr algn="l">
              <a:defRPr sz="1200">
                <a:latin typeface="Arial" charset="0"/>
              </a:defRPr>
            </a:lvl1pPr>
          </a:lstStyle>
          <a:p>
            <a:pPr>
              <a:defRPr/>
            </a:pPr>
            <a:endParaRPr lang="sv-SE"/>
          </a:p>
        </p:txBody>
      </p:sp>
      <p:sp>
        <p:nvSpPr>
          <p:cNvPr id="5" name="Platshållare för bildnummer 4"/>
          <p:cNvSpPr>
            <a:spLocks noGrp="1"/>
          </p:cNvSpPr>
          <p:nvPr>
            <p:ph type="sldNum" sz="quarter" idx="3"/>
          </p:nvPr>
        </p:nvSpPr>
        <p:spPr>
          <a:xfrm>
            <a:off x="3847890" y="9408562"/>
            <a:ext cx="2945024" cy="495854"/>
          </a:xfrm>
          <a:prstGeom prst="rect">
            <a:avLst/>
          </a:prstGeom>
        </p:spPr>
        <p:txBody>
          <a:bodyPr vert="horz" lIns="91778" tIns="45888" rIns="91778" bIns="45888" rtlCol="0" anchor="b"/>
          <a:lstStyle>
            <a:lvl1pPr algn="r">
              <a:defRPr sz="1200">
                <a:latin typeface="Arial" charset="0"/>
              </a:defRPr>
            </a:lvl1pPr>
          </a:lstStyle>
          <a:p>
            <a:pPr>
              <a:defRPr/>
            </a:pPr>
            <a:fld id="{B837317E-0DF5-4F25-848C-73B902D31BE7}" type="slidenum">
              <a:rPr lang="sv-SE"/>
              <a:pPr>
                <a:defRPr/>
              </a:pPr>
              <a:t>‹#›</a:t>
            </a:fld>
            <a:endParaRPr lang="sv-S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3438" cy="494270"/>
          </a:xfrm>
          <a:prstGeom prst="rect">
            <a:avLst/>
          </a:prstGeom>
          <a:noFill/>
          <a:ln w="9525">
            <a:noFill/>
            <a:miter lim="800000"/>
            <a:headEnd/>
            <a:tailEnd/>
          </a:ln>
        </p:spPr>
        <p:txBody>
          <a:bodyPr vert="horz" wrap="square" lIns="92474" tIns="46238" rIns="92474" bIns="46238" numCol="1" anchor="t" anchorCtr="0" compatLnSpc="1">
            <a:prstTxWarp prst="textNoShape">
              <a:avLst/>
            </a:prstTxWarp>
          </a:bodyPr>
          <a:lstStyle>
            <a:lvl1pPr>
              <a:defRPr sz="1200">
                <a:latin typeface="Arial" charset="0"/>
              </a:defRPr>
            </a:lvl1pPr>
          </a:lstStyle>
          <a:p>
            <a:pPr>
              <a:defRPr/>
            </a:pPr>
            <a:endParaRPr lang="sv-SE"/>
          </a:p>
        </p:txBody>
      </p:sp>
      <p:sp>
        <p:nvSpPr>
          <p:cNvPr id="4099" name="Rectangle 3"/>
          <p:cNvSpPr>
            <a:spLocks noGrp="1" noChangeArrowheads="1"/>
          </p:cNvSpPr>
          <p:nvPr>
            <p:ph type="dt" idx="1"/>
          </p:nvPr>
        </p:nvSpPr>
        <p:spPr bwMode="auto">
          <a:xfrm>
            <a:off x="3851063" y="0"/>
            <a:ext cx="2943437" cy="494270"/>
          </a:xfrm>
          <a:prstGeom prst="rect">
            <a:avLst/>
          </a:prstGeom>
          <a:noFill/>
          <a:ln w="9525">
            <a:noFill/>
            <a:miter lim="800000"/>
            <a:headEnd/>
            <a:tailEnd/>
          </a:ln>
        </p:spPr>
        <p:txBody>
          <a:bodyPr vert="horz" wrap="square" lIns="92474" tIns="46238" rIns="92474" bIns="46238" numCol="1" anchor="t" anchorCtr="0" compatLnSpc="1">
            <a:prstTxWarp prst="textNoShape">
              <a:avLst/>
            </a:prstTxWarp>
          </a:bodyPr>
          <a:lstStyle>
            <a:lvl1pPr algn="r">
              <a:defRPr sz="1200">
                <a:latin typeface="Arial" charset="0"/>
              </a:defRPr>
            </a:lvl1pPr>
          </a:lstStyle>
          <a:p>
            <a:pPr>
              <a:defRPr/>
            </a:pPr>
            <a:endParaRPr lang="sv-SE"/>
          </a:p>
        </p:txBody>
      </p:sp>
      <p:sp>
        <p:nvSpPr>
          <p:cNvPr id="51204" name="Rectangle 4"/>
          <p:cNvSpPr>
            <a:spLocks noGrp="1" noRot="1" noChangeAspect="1" noChangeArrowheads="1" noTextEdit="1"/>
          </p:cNvSpPr>
          <p:nvPr>
            <p:ph type="sldImg" idx="2"/>
          </p:nvPr>
        </p:nvSpPr>
        <p:spPr bwMode="auto">
          <a:xfrm>
            <a:off x="919163" y="742950"/>
            <a:ext cx="4956175" cy="371633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07626" y="4706658"/>
            <a:ext cx="4979248" cy="4456353"/>
          </a:xfrm>
          <a:prstGeom prst="rect">
            <a:avLst/>
          </a:prstGeom>
          <a:noFill/>
          <a:ln w="9525">
            <a:noFill/>
            <a:miter lim="800000"/>
            <a:headEnd/>
            <a:tailEnd/>
          </a:ln>
        </p:spPr>
        <p:txBody>
          <a:bodyPr vert="horz" wrap="square" lIns="92474" tIns="46238" rIns="92474" bIns="46238" numCol="1" anchor="t" anchorCtr="0" compatLnSpc="1">
            <a:prstTxWarp prst="textNoShape">
              <a:avLst/>
            </a:prstTxWarp>
          </a:bodyPr>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4102" name="Rectangle 6"/>
          <p:cNvSpPr>
            <a:spLocks noGrp="1" noChangeArrowheads="1"/>
          </p:cNvSpPr>
          <p:nvPr>
            <p:ph type="ftr" sz="quarter" idx="4"/>
          </p:nvPr>
        </p:nvSpPr>
        <p:spPr bwMode="auto">
          <a:xfrm>
            <a:off x="0" y="9411730"/>
            <a:ext cx="2943438" cy="494270"/>
          </a:xfrm>
          <a:prstGeom prst="rect">
            <a:avLst/>
          </a:prstGeom>
          <a:noFill/>
          <a:ln w="9525">
            <a:noFill/>
            <a:miter lim="800000"/>
            <a:headEnd/>
            <a:tailEnd/>
          </a:ln>
        </p:spPr>
        <p:txBody>
          <a:bodyPr vert="horz" wrap="square" lIns="92474" tIns="46238" rIns="92474" bIns="46238" numCol="1" anchor="b" anchorCtr="0" compatLnSpc="1">
            <a:prstTxWarp prst="textNoShape">
              <a:avLst/>
            </a:prstTxWarp>
          </a:bodyPr>
          <a:lstStyle>
            <a:lvl1pPr>
              <a:defRPr sz="1200">
                <a:latin typeface="Arial" charset="0"/>
              </a:defRPr>
            </a:lvl1pPr>
          </a:lstStyle>
          <a:p>
            <a:pPr>
              <a:defRPr/>
            </a:pPr>
            <a:endParaRPr lang="sv-SE"/>
          </a:p>
        </p:txBody>
      </p:sp>
      <p:sp>
        <p:nvSpPr>
          <p:cNvPr id="4103" name="Rectangle 7"/>
          <p:cNvSpPr>
            <a:spLocks noGrp="1" noChangeArrowheads="1"/>
          </p:cNvSpPr>
          <p:nvPr>
            <p:ph type="sldNum" sz="quarter" idx="5"/>
          </p:nvPr>
        </p:nvSpPr>
        <p:spPr bwMode="auto">
          <a:xfrm>
            <a:off x="3851063" y="9411730"/>
            <a:ext cx="2943437" cy="494270"/>
          </a:xfrm>
          <a:prstGeom prst="rect">
            <a:avLst/>
          </a:prstGeom>
          <a:noFill/>
          <a:ln w="9525">
            <a:noFill/>
            <a:miter lim="800000"/>
            <a:headEnd/>
            <a:tailEnd/>
          </a:ln>
        </p:spPr>
        <p:txBody>
          <a:bodyPr vert="horz" wrap="square" lIns="92474" tIns="46238" rIns="92474" bIns="46238" numCol="1" anchor="b" anchorCtr="0" compatLnSpc="1">
            <a:prstTxWarp prst="textNoShape">
              <a:avLst/>
            </a:prstTxWarp>
          </a:bodyPr>
          <a:lstStyle>
            <a:lvl1pPr algn="r">
              <a:defRPr sz="1200">
                <a:latin typeface="Arial" charset="0"/>
              </a:defRPr>
            </a:lvl1pPr>
          </a:lstStyle>
          <a:p>
            <a:pPr>
              <a:defRPr/>
            </a:pPr>
            <a:fld id="{6D8CA9F0-3857-4295-BFA4-4943812E2FFA}" type="slidenum">
              <a:rPr lang="sv-SE"/>
              <a:pPr>
                <a:defRPr/>
              </a:pPr>
              <a:t>‹#›</a:t>
            </a:fld>
            <a:endParaRPr lang="sv-S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Platshållare för bildobjekt 1"/>
          <p:cNvSpPr>
            <a:spLocks noGrp="1" noRot="1" noChangeAspect="1" noTextEdit="1"/>
          </p:cNvSpPr>
          <p:nvPr>
            <p:ph type="sldImg"/>
          </p:nvPr>
        </p:nvSpPr>
        <p:spPr>
          <a:ln/>
        </p:spPr>
      </p:sp>
      <p:sp>
        <p:nvSpPr>
          <p:cNvPr id="52227" name="Platshållare för anteckningar 2"/>
          <p:cNvSpPr>
            <a:spLocks noGrp="1"/>
          </p:cNvSpPr>
          <p:nvPr>
            <p:ph type="body" idx="1"/>
          </p:nvPr>
        </p:nvSpPr>
        <p:spPr>
          <a:noFill/>
          <a:ln/>
        </p:spPr>
        <p:txBody>
          <a:bodyPr/>
          <a:lstStyle/>
          <a:p>
            <a:endParaRPr lang="sv-SE" dirty="0"/>
          </a:p>
        </p:txBody>
      </p:sp>
      <p:sp>
        <p:nvSpPr>
          <p:cNvPr id="52228" name="Platshållare för bildnummer 3"/>
          <p:cNvSpPr>
            <a:spLocks noGrp="1"/>
          </p:cNvSpPr>
          <p:nvPr>
            <p:ph type="sldNum" sz="quarter" idx="5"/>
          </p:nvPr>
        </p:nvSpPr>
        <p:spPr>
          <a:noFill/>
        </p:spPr>
        <p:txBody>
          <a:bodyPr/>
          <a:lstStyle/>
          <a:p>
            <a:fld id="{7D912EFE-3ED1-4AE5-94A5-E4C1B397BA2E}" type="slidenum">
              <a:rPr lang="sv-SE" smtClean="0"/>
              <a:pPr/>
              <a:t>1</a:t>
            </a:fld>
            <a:endParaRPr lang="sv-S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sv-SE"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sv-SE"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a:prstGeom prst="rect">
            <a:avLst/>
          </a:prstGeo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sidfot 4"/>
          <p:cNvSpPr>
            <a:spLocks noGrp="1"/>
          </p:cNvSpPr>
          <p:nvPr>
            <p:ph type="ftr" sz="quarter" idx="10"/>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5" name="Platshållare för bildnummer 5"/>
          <p:cNvSpPr>
            <a:spLocks noGrp="1"/>
          </p:cNvSpPr>
          <p:nvPr>
            <p:ph type="sldNum" sz="quarter" idx="11"/>
          </p:nvPr>
        </p:nvSpPr>
        <p:spPr>
          <a:xfrm>
            <a:off x="6553200" y="6356350"/>
            <a:ext cx="2133600" cy="365125"/>
          </a:xfrm>
          <a:prstGeom prst="rect">
            <a:avLst/>
          </a:prstGeom>
        </p:spPr>
        <p:txBody>
          <a:bodyPr/>
          <a:lstStyle>
            <a:lvl1pPr>
              <a:defRPr>
                <a:latin typeface="Arial" charset="0"/>
              </a:defRPr>
            </a:lvl1pPr>
          </a:lstStyle>
          <a:p>
            <a:pPr>
              <a:defRPr/>
            </a:pPr>
            <a:fld id="{E6A968FA-3980-43E1-BFC5-BB4573B0301B}" type="slidenum">
              <a:rPr lang="sv-SE"/>
              <a:pPr>
                <a:defRPr/>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lodrät text 2"/>
          <p:cNvSpPr>
            <a:spLocks noGrp="1"/>
          </p:cNvSpPr>
          <p:nvPr>
            <p:ph type="body" orient="vert" idx="1"/>
          </p:nvPr>
        </p:nvSpPr>
        <p:spPr>
          <a:xfrm>
            <a:off x="457200" y="1600200"/>
            <a:ext cx="8229600" cy="4525963"/>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FA8A2FC7-BB90-4F02-B885-D18E4F141921}" type="datetimeFigureOut">
              <a:rPr lang="sv-SE"/>
              <a:pPr>
                <a:defRPr/>
              </a:pPr>
              <a:t>2019-12-04</a:t>
            </a:fld>
            <a:endParaRPr lang="sv-SE"/>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A87C248C-0251-4915-A2D9-6701CF9B27F2}" type="slidenum">
              <a:rPr lang="sv-SE"/>
              <a:pPr>
                <a:defRPr/>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a:prstGeom prst="rect">
            <a:avLst/>
          </a:prstGeo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DEF72016-803E-4AF4-88F1-9B3D88F5248C}" type="datetimeFigureOut">
              <a:rPr lang="sv-SE"/>
              <a:pPr>
                <a:defRPr/>
              </a:pPr>
              <a:t>2019-12-04</a:t>
            </a:fld>
            <a:endParaRPr lang="sv-SE"/>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1AEC73F6-4C85-4EAA-AD75-15A048620541}" type="slidenum">
              <a:rPr lang="sv-SE"/>
              <a:pPr>
                <a:defRPr/>
              </a:pPr>
              <a:t>‹#›</a:t>
            </a:fld>
            <a:endParaRPr lang="sv-S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sp>
        <p:nvSpPr>
          <p:cNvPr id="3" name="Rubrik 2"/>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57200" y="1600200"/>
            <a:ext cx="82296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79B72CAC-2344-4520-B1D5-97AE9C89A268}" type="datetimeFigureOut">
              <a:rPr lang="sv-SE"/>
              <a:pPr>
                <a:defRPr/>
              </a:pPr>
              <a:t>2019-12-04</a:t>
            </a:fld>
            <a:endParaRPr lang="sv-SE"/>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EE2D4A0A-9AC8-40F9-9EF3-40E7D6F2BAA4}" type="slidenum">
              <a:rPr lang="sv-SE"/>
              <a:pPr>
                <a:defRPr/>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0E63A243-8DE5-47E2-89F7-B1066E1B857F}" type="datetimeFigureOut">
              <a:rPr lang="sv-SE"/>
              <a:pPr>
                <a:defRPr/>
              </a:pPr>
              <a:t>2019-12-04</a:t>
            </a:fld>
            <a:endParaRPr lang="sv-SE"/>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1DBDB97A-189E-4401-92EB-8562B787B953}" type="slidenum">
              <a:rPr lang="sv-SE"/>
              <a:pPr>
                <a:defRPr/>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80C6FC75-706C-49C2-8B54-CFD132C8631A}" type="datetimeFigureOut">
              <a:rPr lang="sv-SE"/>
              <a:pPr>
                <a:defRPr/>
              </a:pPr>
              <a:t>2019-12-04</a:t>
            </a:fld>
            <a:endParaRPr lang="sv-SE"/>
          </a:p>
        </p:txBody>
      </p:sp>
      <p:sp>
        <p:nvSpPr>
          <p:cNvPr id="6"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7"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8AE4C1AF-8B30-48EF-AFA9-8EF7FB5C20AA}" type="slidenum">
              <a:rPr lang="sv-SE"/>
              <a:pPr>
                <a:defRPr/>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729EBDBE-9192-461A-8B40-2EBF5908153C}" type="datetimeFigureOut">
              <a:rPr lang="sv-SE"/>
              <a:pPr>
                <a:defRPr/>
              </a:pPr>
              <a:t>2019-12-04</a:t>
            </a:fld>
            <a:endParaRPr lang="sv-SE"/>
          </a:p>
        </p:txBody>
      </p:sp>
      <p:sp>
        <p:nvSpPr>
          <p:cNvPr id="8"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9"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F97BE56E-4ACE-4391-8071-7C7C493B8594}" type="slidenum">
              <a:rPr lang="sv-SE"/>
              <a:pPr>
                <a:defRPr/>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AD84A6BD-F0FB-410F-8387-1A8A593D3C34}" type="datetimeFigureOut">
              <a:rPr lang="sv-SE"/>
              <a:pPr>
                <a:defRPr/>
              </a:pPr>
              <a:t>2019-12-04</a:t>
            </a:fld>
            <a:endParaRPr lang="sv-SE"/>
          </a:p>
        </p:txBody>
      </p:sp>
      <p:sp>
        <p:nvSpPr>
          <p:cNvPr id="4"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5"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5BF2F78C-1B66-4989-ADFE-5464BE4FF65B}" type="slidenum">
              <a:rPr lang="sv-SE"/>
              <a:pPr>
                <a:defRPr/>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00EBE5F4-45C5-4508-A10B-9A761643480A}" type="datetimeFigureOut">
              <a:rPr lang="sv-SE"/>
              <a:pPr>
                <a:defRPr/>
              </a:pPr>
              <a:t>2019-12-04</a:t>
            </a:fld>
            <a:endParaRPr lang="sv-SE"/>
          </a:p>
        </p:txBody>
      </p:sp>
      <p:sp>
        <p:nvSpPr>
          <p:cNvPr id="3"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4"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0B537C43-5AC3-4893-AD41-7591852E6A89}" type="slidenum">
              <a:rPr lang="sv-SE"/>
              <a:pPr>
                <a:defRPr/>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a:prstGeom prst="rect">
            <a:avLst/>
          </a:prstGeo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115F7231-FDA6-4245-B4B5-DFECE19469C0}" type="datetimeFigureOut">
              <a:rPr lang="sv-SE"/>
              <a:pPr>
                <a:defRPr/>
              </a:pPr>
              <a:t>2019-12-04</a:t>
            </a:fld>
            <a:endParaRPr lang="sv-SE"/>
          </a:p>
        </p:txBody>
      </p:sp>
      <p:sp>
        <p:nvSpPr>
          <p:cNvPr id="6"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7"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B7DAE669-817F-481F-802A-29C7A1470524}" type="slidenum">
              <a:rPr lang="sv-SE"/>
              <a:pPr>
                <a:defRPr/>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a:prstGeom prst="rect">
            <a:avLst/>
          </a:prstGeo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a:p>
        </p:txBody>
      </p:sp>
      <p:sp>
        <p:nvSpPr>
          <p:cNvPr id="4" name="Platshållare för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4E0F8431-032B-4489-A467-0D33A68C70E8}" type="datetimeFigureOut">
              <a:rPr lang="sv-SE"/>
              <a:pPr>
                <a:defRPr/>
              </a:pPr>
              <a:t>2019-12-04</a:t>
            </a:fld>
            <a:endParaRPr lang="sv-SE"/>
          </a:p>
        </p:txBody>
      </p:sp>
      <p:sp>
        <p:nvSpPr>
          <p:cNvPr id="6" name="Platshållare för sidfot 4"/>
          <p:cNvSpPr>
            <a:spLocks noGrp="1"/>
          </p:cNvSpPr>
          <p:nvPr>
            <p:ph type="ftr" sz="quarter" idx="11"/>
          </p:nvPr>
        </p:nvSpPr>
        <p:spPr>
          <a:xfrm>
            <a:off x="3124200" y="6356350"/>
            <a:ext cx="2895600" cy="365125"/>
          </a:xfrm>
          <a:prstGeom prst="rect">
            <a:avLst/>
          </a:prstGeom>
        </p:spPr>
        <p:txBody>
          <a:bodyPr/>
          <a:lstStyle>
            <a:lvl1pPr>
              <a:defRPr>
                <a:latin typeface="Arial" charset="0"/>
              </a:defRPr>
            </a:lvl1pPr>
          </a:lstStyle>
          <a:p>
            <a:pPr>
              <a:defRPr/>
            </a:pPr>
            <a:endParaRPr lang="sv-SE"/>
          </a:p>
        </p:txBody>
      </p:sp>
      <p:sp>
        <p:nvSpPr>
          <p:cNvPr id="7" name="Platshållare för bildnumm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2418BB97-0C28-4E45-BDAE-0F15ECB5DBA2}" type="slidenum">
              <a:rPr lang="sv-SE"/>
              <a:pPr>
                <a:defRPr/>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14" descr="C:\Documents and Settings\cedin\Desktop\Åsas PPT\Loggor\Giffar\EU_flagga.gif"/>
          <p:cNvPicPr>
            <a:picLocks noChangeAspect="1" noChangeArrowheads="1"/>
          </p:cNvPicPr>
          <p:nvPr userDrawn="1"/>
        </p:nvPicPr>
        <p:blipFill>
          <a:blip r:embed="rId14" cstate="print"/>
          <a:srcRect b="-8984"/>
          <a:stretch>
            <a:fillRect/>
          </a:stretch>
        </p:blipFill>
        <p:spPr bwMode="auto">
          <a:xfrm>
            <a:off x="821234" y="129332"/>
            <a:ext cx="825629" cy="810000"/>
          </a:xfrm>
          <a:prstGeom prst="rect">
            <a:avLst/>
          </a:prstGeom>
          <a:noFill/>
          <a:ln w="9525">
            <a:noFill/>
            <a:miter lim="800000"/>
            <a:headEnd/>
            <a:tailEnd/>
          </a:ln>
        </p:spPr>
      </p:pic>
      <p:pic>
        <p:nvPicPr>
          <p:cNvPr id="1026" name="Picture 2" descr="G:\Liljeholmen\avd_gem\Kommunikation (Torsten)\_Logotyper\ESF-rådet\Svensk\PNG\Sv_ESF-radet_staende.png"/>
          <p:cNvPicPr>
            <a:picLocks noChangeAspect="1" noChangeArrowheads="1"/>
          </p:cNvPicPr>
          <p:nvPr userDrawn="1"/>
        </p:nvPicPr>
        <p:blipFill>
          <a:blip r:embed="rId15" cstate="print"/>
          <a:srcRect l="27977" t="31744" r="28400" b="31744"/>
          <a:stretch>
            <a:fillRect/>
          </a:stretch>
        </p:blipFill>
        <p:spPr bwMode="auto">
          <a:xfrm>
            <a:off x="107504" y="116632"/>
            <a:ext cx="648072" cy="767620"/>
          </a:xfrm>
          <a:prstGeom prst="rect">
            <a:avLst/>
          </a:prstGeom>
          <a:noFill/>
        </p:spPr>
      </p:pic>
      <p:pic>
        <p:nvPicPr>
          <p:cNvPr id="5" name="Picture 2" descr="C:\Users\cedin\Desktop\_Verksamhet\Framtid\Vattenfärg\Röd\png\vattenfärg-röd-rotation-ppt.png"/>
          <p:cNvPicPr>
            <a:picLocks noChangeAspect="1" noChangeArrowheads="1"/>
          </p:cNvPicPr>
          <p:nvPr userDrawn="1"/>
        </p:nvPicPr>
        <p:blipFill>
          <a:blip r:embed="rId16" cstate="print"/>
          <a:srcRect r="40165" b="52200"/>
          <a:stretch>
            <a:fillRect/>
          </a:stretch>
        </p:blipFill>
        <p:spPr bwMode="auto">
          <a:xfrm flipH="1">
            <a:off x="0" y="5013176"/>
            <a:ext cx="4932040" cy="1844824"/>
          </a:xfrm>
          <a:prstGeom prst="rect">
            <a:avLst/>
          </a:prstGeom>
          <a:noFill/>
        </p:spPr>
      </p:pic>
      <p:pic>
        <p:nvPicPr>
          <p:cNvPr id="2" name="Picture 2" descr="C:\Users\cedin\Desktop\_Verksamhet\Framtid\Vattenfärg\Röd\png\vattenfärg-röd-tonad-140203.png"/>
          <p:cNvPicPr>
            <a:picLocks noChangeAspect="1" noChangeArrowheads="1"/>
          </p:cNvPicPr>
          <p:nvPr userDrawn="1"/>
        </p:nvPicPr>
        <p:blipFill>
          <a:blip r:embed="rId17" cstate="print"/>
          <a:srcRect t="56635" r="6404"/>
          <a:stretch>
            <a:fillRect/>
          </a:stretch>
        </p:blipFill>
        <p:spPr bwMode="auto">
          <a:xfrm>
            <a:off x="3347864" y="0"/>
            <a:ext cx="5796136" cy="958280"/>
          </a:xfrm>
          <a:prstGeom prst="rect">
            <a:avLst/>
          </a:prstGeom>
          <a:noFill/>
        </p:spPr>
      </p:pic>
    </p:spTree>
  </p:cSld>
  <p:clrMap bg1="lt1" tx1="dk1" bg2="lt2" tx2="dk2" accent1="accent1" accent2="accent2" accent3="accent3" accent4="accent4" accent5="accent5" accent6="accent6" hlink="hlink" folHlink="folHlink"/>
  <p:sldLayoutIdLst>
    <p:sldLayoutId id="2147486241" r:id="rId1"/>
    <p:sldLayoutId id="2147486242" r:id="rId2"/>
    <p:sldLayoutId id="2147486243" r:id="rId3"/>
    <p:sldLayoutId id="2147486244" r:id="rId4"/>
    <p:sldLayoutId id="2147486245" r:id="rId5"/>
    <p:sldLayoutId id="2147486246" r:id="rId6"/>
    <p:sldLayoutId id="2147486247" r:id="rId7"/>
    <p:sldLayoutId id="2147486248" r:id="rId8"/>
    <p:sldLayoutId id="2147486249" r:id="rId9"/>
    <p:sldLayoutId id="2147486250" r:id="rId10"/>
    <p:sldLayoutId id="2147486251" r:id="rId11"/>
    <p:sldLayoutId id="2147486240"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36512" y="2276872"/>
            <a:ext cx="9144000" cy="1000125"/>
          </a:xfrm>
          <a:prstGeom prst="rect">
            <a:avLst/>
          </a:prstGeom>
          <a:noFill/>
          <a:ln w="9525">
            <a:noFill/>
            <a:miter lim="800000"/>
            <a:headEnd/>
            <a:tailEnd/>
          </a:ln>
        </p:spPr>
        <p:txBody>
          <a:bodyPr/>
          <a:lstStyle/>
          <a:p>
            <a:pPr algn="ctr">
              <a:defRPr/>
            </a:pPr>
            <a:r>
              <a:rPr lang="en-US" sz="4000" dirty="0" err="1">
                <a:solidFill>
                  <a:srgbClr val="003772"/>
                </a:solidFill>
                <a:latin typeface="Arial" pitchFamily="34" charset="0"/>
                <a:cs typeface="Arial" pitchFamily="34" charset="0"/>
              </a:rPr>
              <a:t>Förändringsteori</a:t>
            </a:r>
            <a:endParaRPr lang="en-US" sz="4000" dirty="0">
              <a:solidFill>
                <a:srgbClr val="003772"/>
              </a:solidFill>
              <a:latin typeface="Arial" pitchFamily="34" charset="0"/>
              <a:cs typeface="Arial" pitchFamily="34" charset="0"/>
            </a:endParaRPr>
          </a:p>
        </p:txBody>
      </p:sp>
      <p:sp>
        <p:nvSpPr>
          <p:cNvPr id="8" name="Rectangle 3"/>
          <p:cNvSpPr>
            <a:spLocks noChangeArrowheads="1"/>
          </p:cNvSpPr>
          <p:nvPr/>
        </p:nvSpPr>
        <p:spPr bwMode="auto">
          <a:xfrm>
            <a:off x="1016" y="3060973"/>
            <a:ext cx="9144000" cy="1295400"/>
          </a:xfrm>
          <a:prstGeom prst="rect">
            <a:avLst/>
          </a:prstGeom>
          <a:noFill/>
          <a:ln w="9525">
            <a:noFill/>
            <a:miter lim="800000"/>
            <a:headEnd/>
            <a:tailEnd/>
          </a:ln>
        </p:spPr>
        <p:txBody>
          <a:bodyPr/>
          <a:lstStyle/>
          <a:p>
            <a:pPr algn="ctr">
              <a:defRPr/>
            </a:pPr>
            <a:r>
              <a:rPr lang="en-US" dirty="0" err="1">
                <a:solidFill>
                  <a:srgbClr val="003772"/>
                </a:solidFill>
                <a:latin typeface="Arial" pitchFamily="34" charset="0"/>
                <a:cs typeface="Arial" pitchFamily="34" charset="0"/>
              </a:rPr>
              <a:t>Socialfonden</a:t>
            </a:r>
            <a:r>
              <a:rPr lang="en-US">
                <a:solidFill>
                  <a:srgbClr val="003772"/>
                </a:solidFill>
                <a:latin typeface="Arial" pitchFamily="34" charset="0"/>
                <a:cs typeface="Arial" pitchFamily="34" charset="0"/>
              </a:rPr>
              <a:t> 2014-2020</a:t>
            </a:r>
            <a:endParaRPr lang="en-US" dirty="0">
              <a:solidFill>
                <a:srgbClr val="003772"/>
              </a:solidFill>
              <a:latin typeface="Arial" pitchFamily="34" charset="0"/>
              <a:cs typeface="Arial" pitchFamily="34" charset="0"/>
            </a:endParaRPr>
          </a:p>
        </p:txBody>
      </p:sp>
      <p:pic>
        <p:nvPicPr>
          <p:cNvPr id="1027" name="Picture 3" descr="C:\Users\cedin\Desktop\_Verksamhet\Framtid\Vattenfärg\Röd\png\vattenfärg-röd-kort-tonad.png"/>
          <p:cNvPicPr>
            <a:picLocks noChangeAspect="1" noChangeArrowheads="1"/>
          </p:cNvPicPr>
          <p:nvPr/>
        </p:nvPicPr>
        <p:blipFill>
          <a:blip r:embed="rId3" cstate="print"/>
          <a:srcRect l="1853" r="4289" b="53388"/>
          <a:stretch>
            <a:fillRect/>
          </a:stretch>
        </p:blipFill>
        <p:spPr bwMode="auto">
          <a:xfrm>
            <a:off x="0" y="3816424"/>
            <a:ext cx="9144000" cy="3284984"/>
          </a:xfrm>
          <a:prstGeom prst="rect">
            <a:avLst/>
          </a:prstGeom>
          <a:noFill/>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6"/>
          <p:cNvSpPr>
            <a:spLocks noGrp="1"/>
          </p:cNvSpPr>
          <p:nvPr>
            <p:ph type="title"/>
          </p:nvPr>
        </p:nvSpPr>
        <p:spPr bwMode="auto">
          <a:xfrm>
            <a:off x="828030" y="274638"/>
            <a:ext cx="8712522" cy="1143000"/>
          </a:xfrm>
          <a:noFill/>
          <a:ln>
            <a:miter lim="800000"/>
            <a:headEnd/>
            <a:tailEnd/>
          </a:ln>
        </p:spPr>
        <p:txBody>
          <a:bodyPr vert="horz" wrap="square" lIns="91440" tIns="45720" rIns="91440" bIns="45720" numCol="1" anchor="t" anchorCtr="0" compatLnSpc="1">
            <a:prstTxWarp prst="textNoShape">
              <a:avLst/>
            </a:prstTxWarp>
          </a:bodyPr>
          <a:lstStyle/>
          <a:p>
            <a:r>
              <a:rPr lang="sv-SE" altLang="en-US" dirty="0"/>
              <a:t>Förändringsteori (exempel) </a:t>
            </a:r>
          </a:p>
        </p:txBody>
      </p:sp>
      <p:sp>
        <p:nvSpPr>
          <p:cNvPr id="10" name="AutoShape 11"/>
          <p:cNvSpPr>
            <a:spLocks noChangeArrowheads="1"/>
          </p:cNvSpPr>
          <p:nvPr/>
        </p:nvSpPr>
        <p:spPr bwMode="auto">
          <a:xfrm rot="10800000">
            <a:off x="8316913" y="1557338"/>
            <a:ext cx="755650" cy="1439862"/>
          </a:xfrm>
          <a:prstGeom prst="rightArrow">
            <a:avLst>
              <a:gd name="adj1" fmla="val 57843"/>
              <a:gd name="adj2" fmla="val 48606"/>
            </a:avLst>
          </a:prstGeom>
          <a:solidFill>
            <a:srgbClr val="C63418"/>
          </a:solidFill>
          <a:ln w="3175" algn="ctr">
            <a:solidFill>
              <a:srgbClr val="69002B"/>
            </a:solidFill>
            <a:miter lim="800000"/>
            <a:headEnd/>
            <a:tailEnd type="none" w="lg" len="med"/>
          </a:ln>
        </p:spPr>
        <p:txBody>
          <a:bodyPr vert="eaVert" anchor="ctr"/>
          <a:lstStyle/>
          <a:p>
            <a:pPr algn="ctr" eaLnBrk="0" hangingPunct="0"/>
            <a:r>
              <a:rPr lang="sv-SE" altLang="en-US" sz="1400"/>
              <a:t>Start</a:t>
            </a:r>
          </a:p>
        </p:txBody>
      </p:sp>
      <p:sp>
        <p:nvSpPr>
          <p:cNvPr id="12" name="AutoShape 3"/>
          <p:cNvSpPr>
            <a:spLocks noChangeArrowheads="1"/>
          </p:cNvSpPr>
          <p:nvPr/>
        </p:nvSpPr>
        <p:spPr bwMode="auto">
          <a:xfrm>
            <a:off x="4572000" y="2012950"/>
            <a:ext cx="1080814"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13" name="AutoShape 4"/>
          <p:cNvSpPr>
            <a:spLocks noChangeArrowheads="1"/>
          </p:cNvSpPr>
          <p:nvPr/>
        </p:nvSpPr>
        <p:spPr bwMode="auto">
          <a:xfrm>
            <a:off x="6948264" y="2012950"/>
            <a:ext cx="1295624" cy="552450"/>
          </a:xfrm>
          <a:prstGeom prst="homePlate">
            <a:avLst>
              <a:gd name="adj" fmla="val 16786"/>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4" name="AutoShape 5"/>
          <p:cNvSpPr>
            <a:spLocks noChangeArrowheads="1"/>
          </p:cNvSpPr>
          <p:nvPr/>
        </p:nvSpPr>
        <p:spPr bwMode="auto">
          <a:xfrm>
            <a:off x="3203575" y="2012950"/>
            <a:ext cx="1296417" cy="552450"/>
          </a:xfrm>
          <a:prstGeom prst="homePlate">
            <a:avLst>
              <a:gd name="adj" fmla="val 16201"/>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5" name="AutoShape 6"/>
          <p:cNvSpPr>
            <a:spLocks noChangeArrowheads="1"/>
          </p:cNvSpPr>
          <p:nvPr/>
        </p:nvSpPr>
        <p:spPr bwMode="auto">
          <a:xfrm>
            <a:off x="1835150" y="2012950"/>
            <a:ext cx="1296988" cy="552450"/>
          </a:xfrm>
          <a:prstGeom prst="homePlate">
            <a:avLst>
              <a:gd name="adj" fmla="val 16797"/>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18" name="AutoShape 12"/>
          <p:cNvSpPr>
            <a:spLocks noChangeArrowheads="1"/>
          </p:cNvSpPr>
          <p:nvPr/>
        </p:nvSpPr>
        <p:spPr bwMode="auto">
          <a:xfrm flipH="1">
            <a:off x="2051050" y="1603375"/>
            <a:ext cx="1785938"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19" name="AutoShape 12"/>
          <p:cNvSpPr>
            <a:spLocks noChangeArrowheads="1"/>
          </p:cNvSpPr>
          <p:nvPr/>
        </p:nvSpPr>
        <p:spPr bwMode="auto">
          <a:xfrm flipH="1">
            <a:off x="3865562" y="1615879"/>
            <a:ext cx="1210493" cy="338554"/>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wrap="square" anchor="ctr">
            <a:spAutoFit/>
          </a:bodyPr>
          <a:lstStyle/>
          <a:p>
            <a:pPr eaLnBrk="0" hangingPunct="0">
              <a:defRPr/>
            </a:pPr>
            <a:endParaRPr lang="sv-SE" sz="1600" dirty="0">
              <a:solidFill>
                <a:schemeClr val="bg1"/>
              </a:solidFill>
            </a:endParaRPr>
          </a:p>
        </p:txBody>
      </p:sp>
      <p:sp>
        <p:nvSpPr>
          <p:cNvPr id="20" name="AutoShape 12"/>
          <p:cNvSpPr>
            <a:spLocks noChangeArrowheads="1"/>
          </p:cNvSpPr>
          <p:nvPr/>
        </p:nvSpPr>
        <p:spPr bwMode="auto">
          <a:xfrm flipH="1">
            <a:off x="6371778" y="1611326"/>
            <a:ext cx="1296566" cy="338138"/>
          </a:xfrm>
          <a:prstGeom prst="curvedDownArrow">
            <a:avLst>
              <a:gd name="adj1" fmla="val 87333"/>
              <a:gd name="adj2" fmla="val 174667"/>
              <a:gd name="adj3" fmla="val 35685"/>
            </a:avLst>
          </a:prstGeom>
          <a:ln>
            <a:headEnd/>
            <a:tailEnd type="none" w="lg" len="med"/>
          </a:ln>
        </p:spPr>
        <p:style>
          <a:lnRef idx="2">
            <a:schemeClr val="accent5"/>
          </a:lnRef>
          <a:fillRef idx="1">
            <a:schemeClr val="lt1"/>
          </a:fillRef>
          <a:effectRef idx="0">
            <a:schemeClr val="accent5"/>
          </a:effectRef>
          <a:fontRef idx="minor">
            <a:schemeClr val="dk1"/>
          </a:fontRef>
        </p:style>
        <p:txBody>
          <a:bodyPr wrap="square" anchor="ctr">
            <a:spAutoFit/>
          </a:bodyPr>
          <a:lstStyle/>
          <a:p>
            <a:pPr eaLnBrk="0" hangingPunct="0">
              <a:defRPr/>
            </a:pPr>
            <a:endParaRPr lang="sv-SE" sz="1600" dirty="0">
              <a:solidFill>
                <a:schemeClr val="bg1"/>
              </a:solidFill>
            </a:endParaRPr>
          </a:p>
        </p:txBody>
      </p:sp>
      <p:sp>
        <p:nvSpPr>
          <p:cNvPr id="25" name="AutoShape 6"/>
          <p:cNvSpPr>
            <a:spLocks noChangeArrowheads="1"/>
          </p:cNvSpPr>
          <p:nvPr/>
        </p:nvSpPr>
        <p:spPr bwMode="auto">
          <a:xfrm>
            <a:off x="395288" y="2012950"/>
            <a:ext cx="1439862" cy="552450"/>
          </a:xfrm>
          <a:prstGeom prst="homePlate">
            <a:avLst>
              <a:gd name="adj" fmla="val 19094"/>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24588" name="TextBox 23"/>
          <p:cNvSpPr txBox="1">
            <a:spLocks noChangeArrowheads="1"/>
          </p:cNvSpPr>
          <p:nvPr/>
        </p:nvSpPr>
        <p:spPr bwMode="auto">
          <a:xfrm>
            <a:off x="6948264" y="2060575"/>
            <a:ext cx="1008286" cy="369888"/>
          </a:xfrm>
          <a:prstGeom prst="rect">
            <a:avLst/>
          </a:prstGeom>
          <a:noFill/>
          <a:ln w="9525">
            <a:noFill/>
            <a:miter lim="800000"/>
            <a:headEnd/>
            <a:tailEnd/>
          </a:ln>
        </p:spPr>
        <p:txBody>
          <a:bodyPr wrap="square"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Långsiktig effekt</a:t>
            </a:r>
          </a:p>
        </p:txBody>
      </p:sp>
      <p:sp>
        <p:nvSpPr>
          <p:cNvPr id="24589" name="TextBox 23"/>
          <p:cNvSpPr txBox="1">
            <a:spLocks noChangeArrowheads="1"/>
          </p:cNvSpPr>
          <p:nvPr/>
        </p:nvSpPr>
        <p:spPr bwMode="auto">
          <a:xfrm>
            <a:off x="4644008" y="2111374"/>
            <a:ext cx="864344" cy="184666"/>
          </a:xfrm>
          <a:prstGeom prst="rect">
            <a:avLst/>
          </a:prstGeom>
          <a:noFill/>
          <a:ln w="9525">
            <a:noFill/>
            <a:miter lim="800000"/>
            <a:headEnd/>
            <a:tailEnd/>
          </a:ln>
        </p:spPr>
        <p:txBody>
          <a:bodyPr wrap="square"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Resultat</a:t>
            </a:r>
          </a:p>
        </p:txBody>
      </p:sp>
      <p:sp>
        <p:nvSpPr>
          <p:cNvPr id="24590" name="TextBox 23"/>
          <p:cNvSpPr txBox="1">
            <a:spLocks noChangeArrowheads="1"/>
          </p:cNvSpPr>
          <p:nvPr/>
        </p:nvSpPr>
        <p:spPr bwMode="auto">
          <a:xfrm>
            <a:off x="3203575" y="2103438"/>
            <a:ext cx="1265238" cy="369332"/>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Prestera/ utfall</a:t>
            </a:r>
          </a:p>
        </p:txBody>
      </p:sp>
      <p:sp>
        <p:nvSpPr>
          <p:cNvPr id="24591" name="TextBox 23"/>
          <p:cNvSpPr txBox="1">
            <a:spLocks noChangeArrowheads="1"/>
          </p:cNvSpPr>
          <p:nvPr/>
        </p:nvSpPr>
        <p:spPr bwMode="auto">
          <a:xfrm>
            <a:off x="1851025" y="2152650"/>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Aktiviteter</a:t>
            </a:r>
          </a:p>
        </p:txBody>
      </p:sp>
      <p:sp>
        <p:nvSpPr>
          <p:cNvPr id="24592" name="TextBox 23"/>
          <p:cNvSpPr txBox="1">
            <a:spLocks noChangeArrowheads="1"/>
          </p:cNvSpPr>
          <p:nvPr/>
        </p:nvSpPr>
        <p:spPr bwMode="auto">
          <a:xfrm>
            <a:off x="427038" y="2120900"/>
            <a:ext cx="1265237" cy="184150"/>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Resurser</a:t>
            </a:r>
          </a:p>
        </p:txBody>
      </p:sp>
      <p:sp>
        <p:nvSpPr>
          <p:cNvPr id="22" name="AutoShape 12"/>
          <p:cNvSpPr>
            <a:spLocks noChangeArrowheads="1"/>
          </p:cNvSpPr>
          <p:nvPr/>
        </p:nvSpPr>
        <p:spPr bwMode="auto">
          <a:xfrm flipH="1">
            <a:off x="539750" y="1582738"/>
            <a:ext cx="1511300" cy="338137"/>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 name="TextBox 1"/>
          <p:cNvSpPr txBox="1"/>
          <p:nvPr/>
        </p:nvSpPr>
        <p:spPr>
          <a:xfrm>
            <a:off x="6501656" y="1124744"/>
            <a:ext cx="1382712" cy="43180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a:t>
            </a:r>
          </a:p>
        </p:txBody>
      </p:sp>
      <p:sp>
        <p:nvSpPr>
          <p:cNvPr id="23" name="TextBox 22"/>
          <p:cNvSpPr txBox="1"/>
          <p:nvPr/>
        </p:nvSpPr>
        <p:spPr>
          <a:xfrm>
            <a:off x="4815260" y="1124744"/>
            <a:ext cx="1556940" cy="415498"/>
          </a:xfrm>
          <a:prstGeom prst="rect">
            <a:avLst/>
          </a:prstGeom>
          <a:noFill/>
        </p:spPr>
        <p:txBody>
          <a:bodyPr wrap="square">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 …</a:t>
            </a:r>
          </a:p>
        </p:txBody>
      </p:sp>
      <p:sp>
        <p:nvSpPr>
          <p:cNvPr id="24" name="TextBox 23"/>
          <p:cNvSpPr txBox="1"/>
          <p:nvPr/>
        </p:nvSpPr>
        <p:spPr>
          <a:xfrm>
            <a:off x="2252663" y="1124744"/>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erbjuda</a:t>
            </a:r>
            <a:r>
              <a:rPr lang="en-GB" sz="1050" dirty="0"/>
              <a:t> </a:t>
            </a:r>
            <a:r>
              <a:rPr lang="en-GB" sz="1050" dirty="0" err="1"/>
              <a:t>detta</a:t>
            </a:r>
            <a:r>
              <a:rPr lang="en-GB" sz="1050" dirty="0"/>
              <a:t> </a:t>
            </a:r>
            <a:r>
              <a:rPr lang="en-GB" sz="1050" dirty="0" err="1"/>
              <a:t>måste</a:t>
            </a:r>
            <a:r>
              <a:rPr lang="en-GB" sz="1050" dirty="0"/>
              <a:t> vi </a:t>
            </a:r>
            <a:r>
              <a:rPr lang="en-GB" sz="1050" dirty="0" err="1"/>
              <a:t>göra</a:t>
            </a:r>
            <a:r>
              <a:rPr lang="en-GB" sz="1050" dirty="0"/>
              <a:t>…</a:t>
            </a:r>
          </a:p>
        </p:txBody>
      </p:sp>
      <p:sp>
        <p:nvSpPr>
          <p:cNvPr id="29" name="TextBox 28"/>
          <p:cNvSpPr txBox="1"/>
          <p:nvPr/>
        </p:nvSpPr>
        <p:spPr>
          <a:xfrm>
            <a:off x="863600" y="1124744"/>
            <a:ext cx="1382713" cy="415925"/>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göra</a:t>
            </a:r>
            <a:r>
              <a:rPr lang="en-GB" sz="1050" dirty="0"/>
              <a:t> </a:t>
            </a:r>
            <a:r>
              <a:rPr lang="en-GB" sz="1050" dirty="0" err="1"/>
              <a:t>detta</a:t>
            </a:r>
            <a:r>
              <a:rPr lang="en-GB" sz="1050" dirty="0"/>
              <a:t> </a:t>
            </a:r>
            <a:r>
              <a:rPr lang="en-GB" sz="1050" dirty="0" err="1"/>
              <a:t>behöver</a:t>
            </a:r>
            <a:r>
              <a:rPr lang="en-GB" sz="1050" dirty="0"/>
              <a:t> vi……</a:t>
            </a:r>
          </a:p>
        </p:txBody>
      </p:sp>
      <p:sp>
        <p:nvSpPr>
          <p:cNvPr id="4" name="Rectangle 3"/>
          <p:cNvSpPr/>
          <p:nvPr/>
        </p:nvSpPr>
        <p:spPr>
          <a:xfrm>
            <a:off x="6948263" y="2636912"/>
            <a:ext cx="1368649" cy="12961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 sz="1000" dirty="0">
                <a:solidFill>
                  <a:schemeClr val="tx1"/>
                </a:solidFill>
              </a:rPr>
              <a:t>Kvinnor och män som står särskilt långt från arbetsmarknaden ska komma i arbete, utbildning eller närmare arbetsmarknaden</a:t>
            </a:r>
          </a:p>
        </p:txBody>
      </p:sp>
      <p:sp>
        <p:nvSpPr>
          <p:cNvPr id="32" name="Rectangle 31"/>
          <p:cNvSpPr/>
          <p:nvPr/>
        </p:nvSpPr>
        <p:spPr>
          <a:xfrm>
            <a:off x="4572000" y="2636912"/>
            <a:ext cx="1080120" cy="2232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 sz="1000" dirty="0">
                <a:solidFill>
                  <a:schemeClr val="tx1"/>
                </a:solidFill>
              </a:rPr>
              <a:t>Unga kvinnor och män har fått - relevant yrkeserfarenhet</a:t>
            </a:r>
          </a:p>
          <a:p>
            <a:pPr>
              <a:defRPr/>
            </a:pPr>
            <a:r>
              <a:rPr lang="" sz="1000" dirty="0">
                <a:solidFill>
                  <a:schemeClr val="tx1"/>
                </a:solidFill>
              </a:rPr>
              <a:t>- kompetens inom relevant område</a:t>
            </a:r>
          </a:p>
          <a:p>
            <a:pPr>
              <a:defRPr/>
            </a:pPr>
            <a:r>
              <a:rPr lang="" sz="1000" dirty="0">
                <a:solidFill>
                  <a:schemeClr val="tx1"/>
                </a:solidFill>
              </a:rPr>
              <a:t>- </a:t>
            </a:r>
            <a:r>
              <a:rPr lang="sv-SE" sz="1000" dirty="0">
                <a:solidFill>
                  <a:schemeClr val="tx1"/>
                </a:solidFill>
              </a:rPr>
              <a:t>bättre självförtroende för att söka jobb</a:t>
            </a:r>
            <a:r>
              <a:rPr lang="" sz="1000" dirty="0">
                <a:solidFill>
                  <a:schemeClr val="tx1"/>
                </a:solidFill>
              </a:rPr>
              <a:t> </a:t>
            </a:r>
          </a:p>
          <a:p>
            <a:pPr>
              <a:defRPr/>
            </a:pPr>
            <a:endParaRPr lang="" sz="1000" dirty="0">
              <a:solidFill>
                <a:schemeClr val="tx1"/>
              </a:solidFill>
            </a:endParaRPr>
          </a:p>
          <a:p>
            <a:pPr>
              <a:defRPr/>
            </a:pPr>
            <a:endParaRPr lang="" sz="1000" dirty="0">
              <a:solidFill>
                <a:schemeClr val="tx1"/>
              </a:solidFill>
            </a:endParaRPr>
          </a:p>
        </p:txBody>
      </p:sp>
      <p:sp>
        <p:nvSpPr>
          <p:cNvPr id="37" name="Rectangle 36"/>
          <p:cNvSpPr/>
          <p:nvPr/>
        </p:nvSpPr>
        <p:spPr>
          <a:xfrm>
            <a:off x="3203848" y="2636912"/>
            <a:ext cx="1296144" cy="2520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 sz="1000" dirty="0">
                <a:solidFill>
                  <a:schemeClr val="tx1"/>
                </a:solidFill>
              </a:rPr>
              <a:t>- 500 ungdomar 16-24 år, varav minst 40 % kvinnor, på tre orter har deltagit i projektet</a:t>
            </a:r>
          </a:p>
          <a:p>
            <a:pPr>
              <a:defRPr/>
            </a:pPr>
            <a:r>
              <a:rPr lang="" sz="1000" dirty="0">
                <a:solidFill>
                  <a:schemeClr val="tx1"/>
                </a:solidFill>
              </a:rPr>
              <a:t>- Varje deltagare har fått minst 50 timmar stöd i form av samtal</a:t>
            </a:r>
          </a:p>
          <a:p>
            <a:pPr>
              <a:defRPr/>
            </a:pPr>
            <a:r>
              <a:rPr lang="" sz="1000" dirty="0">
                <a:solidFill>
                  <a:schemeClr val="tx1"/>
                </a:solidFill>
              </a:rPr>
              <a:t>- Närvaron i projektaktiviteterna har varit 85%</a:t>
            </a:r>
          </a:p>
          <a:p>
            <a:pPr>
              <a:defRPr/>
            </a:pPr>
            <a:r>
              <a:rPr lang="" sz="1000" dirty="0">
                <a:solidFill>
                  <a:schemeClr val="tx1"/>
                </a:solidFill>
              </a:rPr>
              <a:t>- 40% av deltagarna har fått jobb 90 dagar efter avslutat deltagande</a:t>
            </a:r>
          </a:p>
          <a:p>
            <a:pPr algn="ctr">
              <a:defRPr/>
            </a:pPr>
            <a:endParaRPr lang="" sz="1000" dirty="0">
              <a:solidFill>
                <a:schemeClr val="tx1"/>
              </a:solidFill>
            </a:endParaRPr>
          </a:p>
        </p:txBody>
      </p:sp>
      <p:sp>
        <p:nvSpPr>
          <p:cNvPr id="39" name="Rectangle 38"/>
          <p:cNvSpPr/>
          <p:nvPr/>
        </p:nvSpPr>
        <p:spPr>
          <a:xfrm>
            <a:off x="1816100" y="2636912"/>
            <a:ext cx="1316038" cy="2664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a:solidFill>
                  <a:schemeClr val="tx1"/>
                </a:solidFill>
              </a:rPr>
              <a:t>M</a:t>
            </a:r>
            <a:r>
              <a:rPr lang="" sz="1000" dirty="0">
                <a:solidFill>
                  <a:schemeClr val="tx1"/>
                </a:solidFill>
              </a:rPr>
              <a:t>otiverande samtal med ungdomar</a:t>
            </a:r>
          </a:p>
          <a:p>
            <a:pPr>
              <a:defRPr/>
            </a:pPr>
            <a:r>
              <a:rPr lang="sv-SE" sz="1000" dirty="0">
                <a:solidFill>
                  <a:schemeClr val="tx1"/>
                </a:solidFill>
              </a:rPr>
              <a:t>K</a:t>
            </a:r>
            <a:r>
              <a:rPr lang="" sz="1000" dirty="0">
                <a:solidFill>
                  <a:schemeClr val="tx1"/>
                </a:solidFill>
              </a:rPr>
              <a:t>artlägga underliggande problematik hos deltagare</a:t>
            </a:r>
          </a:p>
          <a:p>
            <a:pPr>
              <a:defRPr/>
            </a:pPr>
            <a:r>
              <a:rPr lang="" sz="1000" dirty="0">
                <a:solidFill>
                  <a:schemeClr val="tx1"/>
                </a:solidFill>
              </a:rPr>
              <a:t>Göra individuella handlingsplaner</a:t>
            </a:r>
          </a:p>
          <a:p>
            <a:pPr>
              <a:defRPr/>
            </a:pPr>
            <a:r>
              <a:rPr lang="" sz="1000" dirty="0">
                <a:solidFill>
                  <a:schemeClr val="tx1"/>
                </a:solidFill>
              </a:rPr>
              <a:t>Projektsamarbete med socialtjänsten i Birmingham ger möjlighet till utbyte</a:t>
            </a:r>
          </a:p>
          <a:p>
            <a:pPr>
              <a:defRPr/>
            </a:pPr>
            <a:r>
              <a:rPr lang="" sz="1000" dirty="0">
                <a:solidFill>
                  <a:schemeClr val="tx1"/>
                </a:solidFill>
              </a:rPr>
              <a:t>Traineetillfällen erbjuds till ungdomar</a:t>
            </a:r>
          </a:p>
          <a:p>
            <a:pPr>
              <a:defRPr/>
            </a:pPr>
            <a:r>
              <a:rPr lang="sv-SE" sz="1000" dirty="0">
                <a:solidFill>
                  <a:schemeClr val="tx1"/>
                </a:solidFill>
              </a:rPr>
              <a:t>M</a:t>
            </a:r>
            <a:r>
              <a:rPr lang="" sz="1000" dirty="0">
                <a:solidFill>
                  <a:schemeClr val="tx1"/>
                </a:solidFill>
              </a:rPr>
              <a:t>otiverande föreläsningar för ungdomar</a:t>
            </a:r>
          </a:p>
          <a:p>
            <a:pPr algn="ctr">
              <a:defRPr/>
            </a:pPr>
            <a:endParaRPr lang="" dirty="0"/>
          </a:p>
        </p:txBody>
      </p:sp>
      <p:sp>
        <p:nvSpPr>
          <p:cNvPr id="41" name="Rectangle 40"/>
          <p:cNvSpPr/>
          <p:nvPr/>
        </p:nvSpPr>
        <p:spPr>
          <a:xfrm>
            <a:off x="401638" y="2636912"/>
            <a:ext cx="1316037" cy="18722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 sz="1000" dirty="0">
                <a:solidFill>
                  <a:schemeClr val="tx1"/>
                </a:solidFill>
              </a:rPr>
              <a:t>5 livscoacher på 50 % deltid </a:t>
            </a:r>
          </a:p>
          <a:p>
            <a:pPr>
              <a:defRPr/>
            </a:pPr>
            <a:r>
              <a:rPr lang="" sz="1000" dirty="0">
                <a:solidFill>
                  <a:schemeClr val="tx1"/>
                </a:solidFill>
              </a:rPr>
              <a:t>1 projektledare 100%</a:t>
            </a:r>
          </a:p>
          <a:p>
            <a:pPr>
              <a:defRPr/>
            </a:pPr>
            <a:r>
              <a:rPr lang="" sz="1000" dirty="0">
                <a:solidFill>
                  <a:schemeClr val="tx1"/>
                </a:solidFill>
              </a:rPr>
              <a:t>1 projektekonom 100%</a:t>
            </a:r>
          </a:p>
          <a:p>
            <a:pPr>
              <a:defRPr/>
            </a:pPr>
            <a:r>
              <a:rPr lang="" sz="1000" dirty="0">
                <a:solidFill>
                  <a:schemeClr val="tx1"/>
                </a:solidFill>
              </a:rPr>
              <a:t>2 assistenter 50%</a:t>
            </a:r>
          </a:p>
          <a:p>
            <a:pPr>
              <a:defRPr/>
            </a:pPr>
            <a:r>
              <a:rPr lang="" sz="1000" dirty="0">
                <a:solidFill>
                  <a:schemeClr val="tx1"/>
                </a:solidFill>
              </a:rPr>
              <a:t>Lokaler med minst 5 rum som kan användas för samtal</a:t>
            </a:r>
          </a:p>
          <a:p>
            <a:pPr>
              <a:defRPr/>
            </a:pPr>
            <a:r>
              <a:rPr lang="" sz="1000" dirty="0">
                <a:solidFill>
                  <a:schemeClr val="tx1"/>
                </a:solidFill>
              </a:rPr>
              <a:t>Total projektbudget 12 000 000 kr</a:t>
            </a:r>
            <a:endParaRPr lang="" dirty="0"/>
          </a:p>
        </p:txBody>
      </p:sp>
      <p:sp>
        <p:nvSpPr>
          <p:cNvPr id="24613" name="TextBox 2"/>
          <p:cNvSpPr txBox="1">
            <a:spLocks noChangeArrowheads="1"/>
          </p:cNvSpPr>
          <p:nvPr/>
        </p:nvSpPr>
        <p:spPr bwMode="auto">
          <a:xfrm>
            <a:off x="395288" y="5949950"/>
            <a:ext cx="7200900" cy="584200"/>
          </a:xfrm>
          <a:prstGeom prst="rect">
            <a:avLst/>
          </a:prstGeom>
          <a:noFill/>
          <a:ln w="9525">
            <a:noFill/>
            <a:miter lim="800000"/>
            <a:headEnd/>
            <a:tailEnd/>
          </a:ln>
        </p:spPr>
        <p:txBody>
          <a:bodyPr>
            <a:spAutoFit/>
          </a:bodyPr>
          <a:lstStyle/>
          <a:p>
            <a:r>
              <a:rPr lang="sv-SE" altLang="en-US" sz="1600" i="1" dirty="0"/>
              <a:t>Observera att det ofta finns flera nivåer av effekter och resultat. Ta i beaktning de indikatorer som redan följs upp i Socialfondsprogrammet. </a:t>
            </a:r>
          </a:p>
        </p:txBody>
      </p:sp>
      <p:sp>
        <p:nvSpPr>
          <p:cNvPr id="48" name="Isosceles Triangle 47"/>
          <p:cNvSpPr/>
          <p:nvPr/>
        </p:nvSpPr>
        <p:spPr>
          <a:xfrm>
            <a:off x="6372225"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49" name="Isosceles Triangle 48"/>
          <p:cNvSpPr/>
          <p:nvPr/>
        </p:nvSpPr>
        <p:spPr>
          <a:xfrm>
            <a:off x="8039100"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50" name="Isosceles Triangle 49"/>
          <p:cNvSpPr/>
          <p:nvPr/>
        </p:nvSpPr>
        <p:spPr>
          <a:xfrm>
            <a:off x="4549775"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51" name="Isosceles Triangle 50"/>
          <p:cNvSpPr/>
          <p:nvPr/>
        </p:nvSpPr>
        <p:spPr>
          <a:xfrm>
            <a:off x="2874963"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52" name="Isosceles Triangle 51"/>
          <p:cNvSpPr/>
          <p:nvPr/>
        </p:nvSpPr>
        <p:spPr>
          <a:xfrm>
            <a:off x="1547813"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24619" name="TextBox 4"/>
          <p:cNvSpPr txBox="1">
            <a:spLocks noChangeArrowheads="1"/>
          </p:cNvSpPr>
          <p:nvPr/>
        </p:nvSpPr>
        <p:spPr bwMode="auto">
          <a:xfrm>
            <a:off x="323850" y="5084763"/>
            <a:ext cx="1120775" cy="646112"/>
          </a:xfrm>
          <a:prstGeom prst="rect">
            <a:avLst/>
          </a:prstGeom>
          <a:noFill/>
          <a:ln w="9525">
            <a:noFill/>
            <a:miter lim="800000"/>
            <a:headEnd/>
            <a:tailEnd/>
          </a:ln>
        </p:spPr>
        <p:txBody>
          <a:bodyPr>
            <a:spAutoFit/>
          </a:bodyPr>
          <a:lstStyle/>
          <a:p>
            <a:r>
              <a:rPr lang="en-US" altLang="en-US" sz="1200" dirty="0" err="1"/>
              <a:t>Vilka</a:t>
            </a:r>
            <a:r>
              <a:rPr lang="en-US" altLang="en-US" sz="1200" dirty="0"/>
              <a:t> </a:t>
            </a:r>
            <a:r>
              <a:rPr lang="en-US" altLang="en-US" sz="1200" dirty="0" err="1"/>
              <a:t>indikatorer</a:t>
            </a:r>
            <a:r>
              <a:rPr lang="en-US" altLang="en-US" sz="1200" dirty="0"/>
              <a:t> </a:t>
            </a:r>
            <a:r>
              <a:rPr lang="en-US" altLang="en-US" sz="1200" dirty="0" err="1"/>
              <a:t>finns</a:t>
            </a:r>
            <a:r>
              <a:rPr lang="en-US" altLang="en-US" sz="1200" dirty="0"/>
              <a:t>?</a:t>
            </a:r>
            <a:endParaRPr lang="sv-SE" altLang="en-US" sz="1200" dirty="0"/>
          </a:p>
        </p:txBody>
      </p:sp>
      <p:sp>
        <p:nvSpPr>
          <p:cNvPr id="34" name="AutoShape 3"/>
          <p:cNvSpPr>
            <a:spLocks noChangeArrowheads="1"/>
          </p:cNvSpPr>
          <p:nvPr/>
        </p:nvSpPr>
        <p:spPr bwMode="auto">
          <a:xfrm>
            <a:off x="5724128" y="2007890"/>
            <a:ext cx="1152822"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35" name="Rectangle 31"/>
          <p:cNvSpPr/>
          <p:nvPr/>
        </p:nvSpPr>
        <p:spPr>
          <a:xfrm>
            <a:off x="5724128" y="2636912"/>
            <a:ext cx="1152128" cy="2232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 sz="1000" dirty="0">
                <a:solidFill>
                  <a:schemeClr val="tx1"/>
                </a:solidFill>
              </a:rPr>
              <a:t>15 % fler unga kvinnor och män  i glesbygds-områden i region X har fått jobb sex månader efter avslutade studier/efter att de blivit arbetslösa vid projektets slut jämfört med året innan projektet började</a:t>
            </a:r>
          </a:p>
        </p:txBody>
      </p:sp>
      <p:sp>
        <p:nvSpPr>
          <p:cNvPr id="36" name="TextBox 23"/>
          <p:cNvSpPr txBox="1">
            <a:spLocks noChangeArrowheads="1"/>
          </p:cNvSpPr>
          <p:nvPr/>
        </p:nvSpPr>
        <p:spPr bwMode="auto">
          <a:xfrm>
            <a:off x="5796136" y="2060848"/>
            <a:ext cx="1008286" cy="369888"/>
          </a:xfrm>
          <a:prstGeom prst="rect">
            <a:avLst/>
          </a:prstGeom>
          <a:noFill/>
          <a:ln w="9525">
            <a:noFill/>
            <a:miter lim="800000"/>
            <a:headEnd/>
            <a:tailEnd/>
          </a:ln>
        </p:spPr>
        <p:txBody>
          <a:bodyPr wrap="square"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Kortsiktig effekt</a:t>
            </a:r>
          </a:p>
        </p:txBody>
      </p:sp>
      <p:sp>
        <p:nvSpPr>
          <p:cNvPr id="38" name="AutoShape 12"/>
          <p:cNvSpPr>
            <a:spLocks noChangeArrowheads="1"/>
          </p:cNvSpPr>
          <p:nvPr/>
        </p:nvSpPr>
        <p:spPr bwMode="auto">
          <a:xfrm flipH="1">
            <a:off x="5148064" y="1628800"/>
            <a:ext cx="1152550" cy="338138"/>
          </a:xfrm>
          <a:prstGeom prst="curvedDownArrow">
            <a:avLst>
              <a:gd name="adj1" fmla="val 87333"/>
              <a:gd name="adj2" fmla="val 174667"/>
              <a:gd name="adj3" fmla="val 35685"/>
            </a:avLst>
          </a:prstGeom>
          <a:ln>
            <a:headEnd/>
            <a:tailEnd type="none" w="lg" len="med"/>
          </a:ln>
        </p:spPr>
        <p:style>
          <a:lnRef idx="2">
            <a:schemeClr val="accent5"/>
          </a:lnRef>
          <a:fillRef idx="1">
            <a:schemeClr val="lt1"/>
          </a:fillRef>
          <a:effectRef idx="0">
            <a:schemeClr val="accent5"/>
          </a:effectRef>
          <a:fontRef idx="minor">
            <a:schemeClr val="dk1"/>
          </a:fontRef>
        </p:style>
        <p:txBody>
          <a:bodyPr wrap="square" anchor="ctr">
            <a:spAutoFit/>
          </a:bodyPr>
          <a:lstStyle/>
          <a:p>
            <a:pPr eaLnBrk="0" hangingPunct="0">
              <a:defRPr/>
            </a:pPr>
            <a:endParaRPr lang="sv-SE" sz="1600" dirty="0">
              <a:solidFill>
                <a:schemeClr val="bg1"/>
              </a:solidFill>
            </a:endParaRPr>
          </a:p>
        </p:txBody>
      </p:sp>
      <p:sp>
        <p:nvSpPr>
          <p:cNvPr id="40" name="TextBox 22"/>
          <p:cNvSpPr txBox="1"/>
          <p:nvPr/>
        </p:nvSpPr>
        <p:spPr>
          <a:xfrm>
            <a:off x="3563888" y="1124744"/>
            <a:ext cx="1224136" cy="577081"/>
          </a:xfrm>
          <a:prstGeom prst="rect">
            <a:avLst/>
          </a:prstGeom>
          <a:noFill/>
        </p:spPr>
        <p:txBody>
          <a:bodyPr wrap="square">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resultaten</a:t>
            </a:r>
            <a:r>
              <a:rPr lang="en-GB" sz="1050" dirty="0"/>
              <a:t> </a:t>
            </a:r>
            <a:r>
              <a:rPr lang="en-GB" sz="1050" dirty="0" err="1"/>
              <a:t>måste</a:t>
            </a:r>
            <a:r>
              <a:rPr lang="en-GB" sz="1050" dirty="0"/>
              <a:t> vi </a:t>
            </a:r>
            <a:r>
              <a:rPr lang="en-GB" sz="1050" dirty="0" err="1"/>
              <a:t>prestera</a:t>
            </a:r>
            <a:r>
              <a:rPr lang="en-GB" sz="1050" dirty="0"/>
              <a:t>…</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6"/>
          <p:cNvSpPr>
            <a:spLocks noGrp="1"/>
          </p:cNvSpPr>
          <p:nvPr>
            <p:ph type="title"/>
          </p:nvPr>
        </p:nvSpPr>
        <p:spPr bwMode="auto">
          <a:xfrm>
            <a:off x="828030" y="274638"/>
            <a:ext cx="8712522" cy="1143000"/>
          </a:xfrm>
          <a:noFill/>
          <a:ln>
            <a:miter lim="800000"/>
            <a:headEnd/>
            <a:tailEnd/>
          </a:ln>
        </p:spPr>
        <p:txBody>
          <a:bodyPr vert="horz" wrap="square" lIns="91440" tIns="45720" rIns="91440" bIns="45720" numCol="1" anchor="t" anchorCtr="0" compatLnSpc="1">
            <a:prstTxWarp prst="textNoShape">
              <a:avLst/>
            </a:prstTxWarp>
          </a:bodyPr>
          <a:lstStyle/>
          <a:p>
            <a:r>
              <a:rPr lang="sv-SE" altLang="en-US" dirty="0"/>
              <a:t>Förändringsteori</a:t>
            </a:r>
          </a:p>
        </p:txBody>
      </p:sp>
      <p:sp>
        <p:nvSpPr>
          <p:cNvPr id="10" name="AutoShape 11"/>
          <p:cNvSpPr>
            <a:spLocks noChangeArrowheads="1"/>
          </p:cNvSpPr>
          <p:nvPr/>
        </p:nvSpPr>
        <p:spPr bwMode="auto">
          <a:xfrm rot="10800000">
            <a:off x="8316913" y="1557338"/>
            <a:ext cx="755650" cy="1439862"/>
          </a:xfrm>
          <a:prstGeom prst="rightArrow">
            <a:avLst>
              <a:gd name="adj1" fmla="val 57843"/>
              <a:gd name="adj2" fmla="val 48606"/>
            </a:avLst>
          </a:prstGeom>
          <a:solidFill>
            <a:srgbClr val="C63418"/>
          </a:solidFill>
          <a:ln w="3175" algn="ctr">
            <a:solidFill>
              <a:srgbClr val="69002B"/>
            </a:solidFill>
            <a:miter lim="800000"/>
            <a:headEnd/>
            <a:tailEnd type="none" w="lg" len="med"/>
          </a:ln>
        </p:spPr>
        <p:txBody>
          <a:bodyPr vert="eaVert" anchor="ctr"/>
          <a:lstStyle/>
          <a:p>
            <a:pPr algn="ctr" eaLnBrk="0" hangingPunct="0"/>
            <a:r>
              <a:rPr lang="sv-SE" altLang="en-US" sz="1400"/>
              <a:t>Start</a:t>
            </a:r>
          </a:p>
        </p:txBody>
      </p:sp>
      <p:sp>
        <p:nvSpPr>
          <p:cNvPr id="12" name="AutoShape 3"/>
          <p:cNvSpPr>
            <a:spLocks noChangeArrowheads="1"/>
          </p:cNvSpPr>
          <p:nvPr/>
        </p:nvSpPr>
        <p:spPr bwMode="auto">
          <a:xfrm>
            <a:off x="4572000" y="2012950"/>
            <a:ext cx="1080814"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13" name="AutoShape 4"/>
          <p:cNvSpPr>
            <a:spLocks noChangeArrowheads="1"/>
          </p:cNvSpPr>
          <p:nvPr/>
        </p:nvSpPr>
        <p:spPr bwMode="auto">
          <a:xfrm>
            <a:off x="6948264" y="2012950"/>
            <a:ext cx="1295624" cy="552450"/>
          </a:xfrm>
          <a:prstGeom prst="homePlate">
            <a:avLst>
              <a:gd name="adj" fmla="val 16786"/>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4" name="AutoShape 5"/>
          <p:cNvSpPr>
            <a:spLocks noChangeArrowheads="1"/>
          </p:cNvSpPr>
          <p:nvPr/>
        </p:nvSpPr>
        <p:spPr bwMode="auto">
          <a:xfrm>
            <a:off x="3203575" y="2012950"/>
            <a:ext cx="1296417" cy="552450"/>
          </a:xfrm>
          <a:prstGeom prst="homePlate">
            <a:avLst>
              <a:gd name="adj" fmla="val 16201"/>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5" name="AutoShape 6"/>
          <p:cNvSpPr>
            <a:spLocks noChangeArrowheads="1"/>
          </p:cNvSpPr>
          <p:nvPr/>
        </p:nvSpPr>
        <p:spPr bwMode="auto">
          <a:xfrm>
            <a:off x="1835150" y="2012950"/>
            <a:ext cx="1296988" cy="552450"/>
          </a:xfrm>
          <a:prstGeom prst="homePlate">
            <a:avLst>
              <a:gd name="adj" fmla="val 16797"/>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18" name="AutoShape 12"/>
          <p:cNvSpPr>
            <a:spLocks noChangeArrowheads="1"/>
          </p:cNvSpPr>
          <p:nvPr/>
        </p:nvSpPr>
        <p:spPr bwMode="auto">
          <a:xfrm flipH="1">
            <a:off x="2051050" y="1603375"/>
            <a:ext cx="1785938"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19" name="AutoShape 12"/>
          <p:cNvSpPr>
            <a:spLocks noChangeArrowheads="1"/>
          </p:cNvSpPr>
          <p:nvPr/>
        </p:nvSpPr>
        <p:spPr bwMode="auto">
          <a:xfrm flipH="1">
            <a:off x="3865562" y="1615879"/>
            <a:ext cx="1210493" cy="338554"/>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wrap="square" anchor="ctr">
            <a:spAutoFit/>
          </a:bodyPr>
          <a:lstStyle/>
          <a:p>
            <a:pPr eaLnBrk="0" hangingPunct="0">
              <a:defRPr/>
            </a:pPr>
            <a:endParaRPr lang="sv-SE" sz="1600" dirty="0">
              <a:solidFill>
                <a:schemeClr val="bg1"/>
              </a:solidFill>
            </a:endParaRPr>
          </a:p>
        </p:txBody>
      </p:sp>
      <p:sp>
        <p:nvSpPr>
          <p:cNvPr id="20" name="AutoShape 12"/>
          <p:cNvSpPr>
            <a:spLocks noChangeArrowheads="1"/>
          </p:cNvSpPr>
          <p:nvPr/>
        </p:nvSpPr>
        <p:spPr bwMode="auto">
          <a:xfrm flipH="1">
            <a:off x="6371778" y="1611326"/>
            <a:ext cx="1296566" cy="338138"/>
          </a:xfrm>
          <a:prstGeom prst="curvedDownArrow">
            <a:avLst>
              <a:gd name="adj1" fmla="val 87333"/>
              <a:gd name="adj2" fmla="val 174667"/>
              <a:gd name="adj3" fmla="val 35685"/>
            </a:avLst>
          </a:prstGeom>
          <a:ln>
            <a:headEnd/>
            <a:tailEnd type="none" w="lg" len="med"/>
          </a:ln>
        </p:spPr>
        <p:style>
          <a:lnRef idx="2">
            <a:schemeClr val="accent5"/>
          </a:lnRef>
          <a:fillRef idx="1">
            <a:schemeClr val="lt1"/>
          </a:fillRef>
          <a:effectRef idx="0">
            <a:schemeClr val="accent5"/>
          </a:effectRef>
          <a:fontRef idx="minor">
            <a:schemeClr val="dk1"/>
          </a:fontRef>
        </p:style>
        <p:txBody>
          <a:bodyPr wrap="square" anchor="ctr">
            <a:spAutoFit/>
          </a:bodyPr>
          <a:lstStyle/>
          <a:p>
            <a:pPr eaLnBrk="0" hangingPunct="0">
              <a:defRPr/>
            </a:pPr>
            <a:endParaRPr lang="sv-SE" sz="1600" dirty="0">
              <a:solidFill>
                <a:schemeClr val="bg1"/>
              </a:solidFill>
            </a:endParaRPr>
          </a:p>
        </p:txBody>
      </p:sp>
      <p:sp>
        <p:nvSpPr>
          <p:cNvPr id="25" name="AutoShape 6"/>
          <p:cNvSpPr>
            <a:spLocks noChangeArrowheads="1"/>
          </p:cNvSpPr>
          <p:nvPr/>
        </p:nvSpPr>
        <p:spPr bwMode="auto">
          <a:xfrm>
            <a:off x="395288" y="2012950"/>
            <a:ext cx="1439862" cy="552450"/>
          </a:xfrm>
          <a:prstGeom prst="homePlate">
            <a:avLst>
              <a:gd name="adj" fmla="val 19094"/>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24588" name="TextBox 23"/>
          <p:cNvSpPr txBox="1">
            <a:spLocks noChangeArrowheads="1"/>
          </p:cNvSpPr>
          <p:nvPr/>
        </p:nvSpPr>
        <p:spPr bwMode="auto">
          <a:xfrm>
            <a:off x="6948264" y="2060575"/>
            <a:ext cx="1008286" cy="369888"/>
          </a:xfrm>
          <a:prstGeom prst="rect">
            <a:avLst/>
          </a:prstGeom>
          <a:noFill/>
          <a:ln w="9525">
            <a:noFill/>
            <a:miter lim="800000"/>
            <a:headEnd/>
            <a:tailEnd/>
          </a:ln>
        </p:spPr>
        <p:txBody>
          <a:bodyPr wrap="square"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Långsiktig effekt</a:t>
            </a:r>
          </a:p>
        </p:txBody>
      </p:sp>
      <p:sp>
        <p:nvSpPr>
          <p:cNvPr id="24589" name="TextBox 23"/>
          <p:cNvSpPr txBox="1">
            <a:spLocks noChangeArrowheads="1"/>
          </p:cNvSpPr>
          <p:nvPr/>
        </p:nvSpPr>
        <p:spPr bwMode="auto">
          <a:xfrm>
            <a:off x="4644008" y="2111374"/>
            <a:ext cx="864344" cy="184666"/>
          </a:xfrm>
          <a:prstGeom prst="rect">
            <a:avLst/>
          </a:prstGeom>
          <a:noFill/>
          <a:ln w="9525">
            <a:noFill/>
            <a:miter lim="800000"/>
            <a:headEnd/>
            <a:tailEnd/>
          </a:ln>
        </p:spPr>
        <p:txBody>
          <a:bodyPr wrap="square"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Resultat</a:t>
            </a:r>
          </a:p>
        </p:txBody>
      </p:sp>
      <p:sp>
        <p:nvSpPr>
          <p:cNvPr id="24590" name="TextBox 23"/>
          <p:cNvSpPr txBox="1">
            <a:spLocks noChangeArrowheads="1"/>
          </p:cNvSpPr>
          <p:nvPr/>
        </p:nvSpPr>
        <p:spPr bwMode="auto">
          <a:xfrm>
            <a:off x="3203575" y="2103438"/>
            <a:ext cx="1265238" cy="369332"/>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Prestera/ utfall</a:t>
            </a:r>
          </a:p>
        </p:txBody>
      </p:sp>
      <p:sp>
        <p:nvSpPr>
          <p:cNvPr id="24591" name="TextBox 23"/>
          <p:cNvSpPr txBox="1">
            <a:spLocks noChangeArrowheads="1"/>
          </p:cNvSpPr>
          <p:nvPr/>
        </p:nvSpPr>
        <p:spPr bwMode="auto">
          <a:xfrm>
            <a:off x="1851025" y="2152650"/>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Aktiviteter</a:t>
            </a:r>
          </a:p>
        </p:txBody>
      </p:sp>
      <p:sp>
        <p:nvSpPr>
          <p:cNvPr id="24592" name="TextBox 23"/>
          <p:cNvSpPr txBox="1">
            <a:spLocks noChangeArrowheads="1"/>
          </p:cNvSpPr>
          <p:nvPr/>
        </p:nvSpPr>
        <p:spPr bwMode="auto">
          <a:xfrm>
            <a:off x="427038" y="2120900"/>
            <a:ext cx="1265237" cy="184150"/>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Resurser</a:t>
            </a:r>
          </a:p>
        </p:txBody>
      </p:sp>
      <p:sp>
        <p:nvSpPr>
          <p:cNvPr id="22" name="AutoShape 12"/>
          <p:cNvSpPr>
            <a:spLocks noChangeArrowheads="1"/>
          </p:cNvSpPr>
          <p:nvPr/>
        </p:nvSpPr>
        <p:spPr bwMode="auto">
          <a:xfrm flipH="1">
            <a:off x="539750" y="1582738"/>
            <a:ext cx="1511300" cy="338137"/>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 name="TextBox 1"/>
          <p:cNvSpPr txBox="1"/>
          <p:nvPr/>
        </p:nvSpPr>
        <p:spPr>
          <a:xfrm>
            <a:off x="6501656" y="1124744"/>
            <a:ext cx="1382712" cy="43180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a:t>
            </a:r>
          </a:p>
        </p:txBody>
      </p:sp>
      <p:sp>
        <p:nvSpPr>
          <p:cNvPr id="23" name="TextBox 22"/>
          <p:cNvSpPr txBox="1"/>
          <p:nvPr/>
        </p:nvSpPr>
        <p:spPr>
          <a:xfrm>
            <a:off x="4815260" y="1124744"/>
            <a:ext cx="1556940" cy="415498"/>
          </a:xfrm>
          <a:prstGeom prst="rect">
            <a:avLst/>
          </a:prstGeom>
          <a:noFill/>
        </p:spPr>
        <p:txBody>
          <a:bodyPr wrap="square">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 …</a:t>
            </a:r>
          </a:p>
        </p:txBody>
      </p:sp>
      <p:sp>
        <p:nvSpPr>
          <p:cNvPr id="24" name="TextBox 23"/>
          <p:cNvSpPr txBox="1"/>
          <p:nvPr/>
        </p:nvSpPr>
        <p:spPr>
          <a:xfrm>
            <a:off x="2252663" y="1124744"/>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erbjuda</a:t>
            </a:r>
            <a:r>
              <a:rPr lang="en-GB" sz="1050" dirty="0"/>
              <a:t> </a:t>
            </a:r>
            <a:r>
              <a:rPr lang="en-GB" sz="1050" dirty="0" err="1"/>
              <a:t>detta</a:t>
            </a:r>
            <a:r>
              <a:rPr lang="en-GB" sz="1050" dirty="0"/>
              <a:t> </a:t>
            </a:r>
            <a:r>
              <a:rPr lang="en-GB" sz="1050" dirty="0" err="1"/>
              <a:t>måste</a:t>
            </a:r>
            <a:r>
              <a:rPr lang="en-GB" sz="1050" dirty="0"/>
              <a:t> vi </a:t>
            </a:r>
            <a:r>
              <a:rPr lang="en-GB" sz="1050" dirty="0" err="1"/>
              <a:t>göra</a:t>
            </a:r>
            <a:r>
              <a:rPr lang="en-GB" sz="1050" dirty="0"/>
              <a:t>…</a:t>
            </a:r>
          </a:p>
        </p:txBody>
      </p:sp>
      <p:sp>
        <p:nvSpPr>
          <p:cNvPr id="29" name="TextBox 28"/>
          <p:cNvSpPr txBox="1"/>
          <p:nvPr/>
        </p:nvSpPr>
        <p:spPr>
          <a:xfrm>
            <a:off x="863600" y="1124744"/>
            <a:ext cx="1382713" cy="415925"/>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göra</a:t>
            </a:r>
            <a:r>
              <a:rPr lang="en-GB" sz="1050" dirty="0"/>
              <a:t> </a:t>
            </a:r>
            <a:r>
              <a:rPr lang="en-GB" sz="1050" dirty="0" err="1"/>
              <a:t>detta</a:t>
            </a:r>
            <a:r>
              <a:rPr lang="en-GB" sz="1050" dirty="0"/>
              <a:t> </a:t>
            </a:r>
            <a:r>
              <a:rPr lang="en-GB" sz="1050" dirty="0" err="1"/>
              <a:t>behöver</a:t>
            </a:r>
            <a:r>
              <a:rPr lang="en-GB" sz="1050" dirty="0"/>
              <a:t> vi……</a:t>
            </a:r>
          </a:p>
        </p:txBody>
      </p:sp>
      <p:sp>
        <p:nvSpPr>
          <p:cNvPr id="4" name="Rectangle 3"/>
          <p:cNvSpPr/>
          <p:nvPr/>
        </p:nvSpPr>
        <p:spPr>
          <a:xfrm>
            <a:off x="6948263" y="2636912"/>
            <a:ext cx="1368649" cy="12961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err="1">
                <a:solidFill>
                  <a:schemeClr val="tx1"/>
                </a:solidFill>
              </a:rPr>
              <a:t>Lorem</a:t>
            </a:r>
            <a:r>
              <a:rPr lang="sv-SE" sz="1000" dirty="0">
                <a:solidFill>
                  <a:schemeClr val="tx1"/>
                </a:solidFill>
              </a:rPr>
              <a:t> </a:t>
            </a:r>
            <a:r>
              <a:rPr lang="sv-SE" sz="1000" dirty="0" err="1">
                <a:solidFill>
                  <a:schemeClr val="tx1"/>
                </a:solidFill>
              </a:rPr>
              <a:t>ipsum</a:t>
            </a:r>
            <a:r>
              <a:rPr lang="sv-SE" sz="1000" dirty="0">
                <a:solidFill>
                  <a:schemeClr val="tx1"/>
                </a:solidFill>
              </a:rPr>
              <a:t> </a:t>
            </a:r>
            <a:r>
              <a:rPr lang="sv-SE" sz="1000" dirty="0" err="1">
                <a:solidFill>
                  <a:schemeClr val="tx1"/>
                </a:solidFill>
              </a:rPr>
              <a:t>dolor</a:t>
            </a:r>
            <a:r>
              <a:rPr lang="sv-SE" sz="1000" dirty="0">
                <a:solidFill>
                  <a:schemeClr val="tx1"/>
                </a:solidFill>
              </a:rPr>
              <a:t> </a:t>
            </a:r>
            <a:r>
              <a:rPr lang="sv-SE" sz="1000" dirty="0" err="1">
                <a:solidFill>
                  <a:schemeClr val="tx1"/>
                </a:solidFill>
              </a:rPr>
              <a:t>sit</a:t>
            </a:r>
            <a:r>
              <a:rPr lang="sv-SE" sz="1000" dirty="0">
                <a:solidFill>
                  <a:schemeClr val="tx1"/>
                </a:solidFill>
              </a:rPr>
              <a:t> </a:t>
            </a:r>
            <a:r>
              <a:rPr lang="sv-SE" sz="1000" dirty="0" err="1">
                <a:solidFill>
                  <a:schemeClr val="tx1"/>
                </a:solidFill>
              </a:rPr>
              <a:t>amet</a:t>
            </a:r>
            <a:r>
              <a:rPr lang="sv-SE" sz="1000" dirty="0">
                <a:solidFill>
                  <a:schemeClr val="tx1"/>
                </a:solidFill>
              </a:rPr>
              <a:t>, </a:t>
            </a:r>
            <a:r>
              <a:rPr lang="sv-SE" sz="1000" dirty="0" err="1">
                <a:solidFill>
                  <a:schemeClr val="tx1"/>
                </a:solidFill>
              </a:rPr>
              <a:t>consectetur</a:t>
            </a:r>
            <a:r>
              <a:rPr lang="sv-SE" sz="1000" dirty="0">
                <a:solidFill>
                  <a:schemeClr val="tx1"/>
                </a:solidFill>
              </a:rPr>
              <a:t> </a:t>
            </a:r>
            <a:r>
              <a:rPr lang="sv-SE" sz="1000" dirty="0" err="1">
                <a:solidFill>
                  <a:schemeClr val="tx1"/>
                </a:solidFill>
              </a:rPr>
              <a:t>adipisicing</a:t>
            </a:r>
            <a:r>
              <a:rPr lang="sv-SE" sz="1000" dirty="0">
                <a:solidFill>
                  <a:schemeClr val="tx1"/>
                </a:solidFill>
              </a:rPr>
              <a:t> elit, sed </a:t>
            </a:r>
            <a:r>
              <a:rPr lang="sv-SE" sz="1000" dirty="0" err="1">
                <a:solidFill>
                  <a:schemeClr val="tx1"/>
                </a:solidFill>
              </a:rPr>
              <a:t>do</a:t>
            </a:r>
            <a:r>
              <a:rPr lang="sv-SE" sz="1000" dirty="0">
                <a:solidFill>
                  <a:schemeClr val="tx1"/>
                </a:solidFill>
              </a:rPr>
              <a:t> </a:t>
            </a:r>
            <a:r>
              <a:rPr lang="sv-SE" sz="1000" dirty="0" err="1">
                <a:solidFill>
                  <a:schemeClr val="tx1"/>
                </a:solidFill>
              </a:rPr>
              <a:t>eiusmod</a:t>
            </a:r>
            <a:r>
              <a:rPr lang="sv-SE" sz="1000" dirty="0">
                <a:solidFill>
                  <a:schemeClr val="tx1"/>
                </a:solidFill>
              </a:rPr>
              <a:t> </a:t>
            </a:r>
            <a:r>
              <a:rPr lang="sv-SE" sz="1000" dirty="0" err="1">
                <a:solidFill>
                  <a:schemeClr val="tx1"/>
                </a:solidFill>
              </a:rPr>
              <a:t>tempor</a:t>
            </a:r>
            <a:r>
              <a:rPr lang="sv-SE" sz="1000" dirty="0">
                <a:solidFill>
                  <a:schemeClr val="tx1"/>
                </a:solidFill>
              </a:rPr>
              <a:t> </a:t>
            </a:r>
            <a:r>
              <a:rPr lang="sv-SE" sz="1000" dirty="0" err="1">
                <a:solidFill>
                  <a:schemeClr val="tx1"/>
                </a:solidFill>
              </a:rPr>
              <a:t>incididunt</a:t>
            </a:r>
            <a:r>
              <a:rPr lang="sv-SE" sz="1000" dirty="0">
                <a:solidFill>
                  <a:schemeClr val="tx1"/>
                </a:solidFill>
              </a:rPr>
              <a:t> ut </a:t>
            </a:r>
            <a:r>
              <a:rPr lang="sv-SE" sz="1000" dirty="0" err="1">
                <a:solidFill>
                  <a:schemeClr val="tx1"/>
                </a:solidFill>
              </a:rPr>
              <a:t>labore</a:t>
            </a:r>
            <a:r>
              <a:rPr lang="sv-SE" sz="1000" dirty="0">
                <a:solidFill>
                  <a:schemeClr val="tx1"/>
                </a:solidFill>
              </a:rPr>
              <a:t> et </a:t>
            </a:r>
            <a:r>
              <a:rPr lang="sv-SE" sz="1000" dirty="0" err="1">
                <a:solidFill>
                  <a:schemeClr val="tx1"/>
                </a:solidFill>
              </a:rPr>
              <a:t>dolore</a:t>
            </a:r>
            <a:r>
              <a:rPr lang="sv-SE" sz="1000" dirty="0">
                <a:solidFill>
                  <a:schemeClr val="tx1"/>
                </a:solidFill>
              </a:rPr>
              <a:t> </a:t>
            </a:r>
            <a:r>
              <a:rPr lang="sv-SE" sz="1000" dirty="0" err="1">
                <a:solidFill>
                  <a:schemeClr val="tx1"/>
                </a:solidFill>
              </a:rPr>
              <a:t>magna</a:t>
            </a:r>
            <a:r>
              <a:rPr lang="sv-SE" sz="1000" dirty="0">
                <a:solidFill>
                  <a:schemeClr val="tx1"/>
                </a:solidFill>
              </a:rPr>
              <a:t> </a:t>
            </a:r>
            <a:r>
              <a:rPr lang="sv-SE" sz="1000" dirty="0" err="1">
                <a:solidFill>
                  <a:schemeClr val="tx1"/>
                </a:solidFill>
              </a:rPr>
              <a:t>aliqua</a:t>
            </a:r>
            <a:r>
              <a:rPr lang="sv-SE" sz="1000" dirty="0">
                <a:solidFill>
                  <a:schemeClr val="tx1"/>
                </a:solidFill>
              </a:rPr>
              <a:t>.</a:t>
            </a:r>
            <a:endParaRPr lang="" sz="1000" dirty="0">
              <a:solidFill>
                <a:schemeClr val="tx1"/>
              </a:solidFill>
            </a:endParaRPr>
          </a:p>
        </p:txBody>
      </p:sp>
      <p:sp>
        <p:nvSpPr>
          <p:cNvPr id="32" name="Rectangle 31"/>
          <p:cNvSpPr/>
          <p:nvPr/>
        </p:nvSpPr>
        <p:spPr>
          <a:xfrm>
            <a:off x="4572000" y="2636912"/>
            <a:ext cx="1080120" cy="2232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err="1">
                <a:solidFill>
                  <a:schemeClr val="tx1"/>
                </a:solidFill>
              </a:rPr>
              <a:t>Lorem</a:t>
            </a:r>
            <a:r>
              <a:rPr lang="sv-SE" sz="1000" dirty="0">
                <a:solidFill>
                  <a:schemeClr val="tx1"/>
                </a:solidFill>
              </a:rPr>
              <a:t> </a:t>
            </a:r>
            <a:r>
              <a:rPr lang="sv-SE" sz="1000" dirty="0" err="1">
                <a:solidFill>
                  <a:schemeClr val="tx1"/>
                </a:solidFill>
              </a:rPr>
              <a:t>ipsum</a:t>
            </a:r>
            <a:r>
              <a:rPr lang="sv-SE" sz="1000" dirty="0">
                <a:solidFill>
                  <a:schemeClr val="tx1"/>
                </a:solidFill>
              </a:rPr>
              <a:t> </a:t>
            </a:r>
            <a:r>
              <a:rPr lang="sv-SE" sz="1000" dirty="0" err="1">
                <a:solidFill>
                  <a:schemeClr val="tx1"/>
                </a:solidFill>
              </a:rPr>
              <a:t>dolor</a:t>
            </a:r>
            <a:r>
              <a:rPr lang="sv-SE" sz="1000" dirty="0">
                <a:solidFill>
                  <a:schemeClr val="tx1"/>
                </a:solidFill>
              </a:rPr>
              <a:t> </a:t>
            </a:r>
            <a:r>
              <a:rPr lang="sv-SE" sz="1000" dirty="0" err="1">
                <a:solidFill>
                  <a:schemeClr val="tx1"/>
                </a:solidFill>
              </a:rPr>
              <a:t>sit</a:t>
            </a:r>
            <a:r>
              <a:rPr lang="sv-SE" sz="1000" dirty="0">
                <a:solidFill>
                  <a:schemeClr val="tx1"/>
                </a:solidFill>
              </a:rPr>
              <a:t> </a:t>
            </a:r>
            <a:r>
              <a:rPr lang="sv-SE" sz="1000" dirty="0" err="1">
                <a:solidFill>
                  <a:schemeClr val="tx1"/>
                </a:solidFill>
              </a:rPr>
              <a:t>amet</a:t>
            </a:r>
            <a:r>
              <a:rPr lang="sv-SE" sz="1000" dirty="0">
                <a:solidFill>
                  <a:schemeClr val="tx1"/>
                </a:solidFill>
              </a:rPr>
              <a:t>, </a:t>
            </a:r>
            <a:r>
              <a:rPr lang="sv-SE" sz="1000" dirty="0" err="1">
                <a:solidFill>
                  <a:schemeClr val="tx1"/>
                </a:solidFill>
              </a:rPr>
              <a:t>consectetur</a:t>
            </a:r>
            <a:r>
              <a:rPr lang="sv-SE" sz="1000" dirty="0">
                <a:solidFill>
                  <a:schemeClr val="tx1"/>
                </a:solidFill>
              </a:rPr>
              <a:t> </a:t>
            </a:r>
            <a:r>
              <a:rPr lang="sv-SE" sz="1000" dirty="0" err="1">
                <a:solidFill>
                  <a:schemeClr val="tx1"/>
                </a:solidFill>
              </a:rPr>
              <a:t>adipisicing</a:t>
            </a:r>
            <a:r>
              <a:rPr lang="sv-SE" sz="1000" dirty="0">
                <a:solidFill>
                  <a:schemeClr val="tx1"/>
                </a:solidFill>
              </a:rPr>
              <a:t> elit, sed </a:t>
            </a:r>
            <a:r>
              <a:rPr lang="sv-SE" sz="1000" dirty="0" err="1">
                <a:solidFill>
                  <a:schemeClr val="tx1"/>
                </a:solidFill>
              </a:rPr>
              <a:t>do</a:t>
            </a:r>
            <a:r>
              <a:rPr lang="sv-SE" sz="1000" dirty="0">
                <a:solidFill>
                  <a:schemeClr val="tx1"/>
                </a:solidFill>
              </a:rPr>
              <a:t> </a:t>
            </a:r>
            <a:r>
              <a:rPr lang="sv-SE" sz="1000" dirty="0" err="1">
                <a:solidFill>
                  <a:schemeClr val="tx1"/>
                </a:solidFill>
              </a:rPr>
              <a:t>eiusmod</a:t>
            </a:r>
            <a:r>
              <a:rPr lang="sv-SE" sz="1000" dirty="0">
                <a:solidFill>
                  <a:schemeClr val="tx1"/>
                </a:solidFill>
              </a:rPr>
              <a:t> </a:t>
            </a:r>
            <a:r>
              <a:rPr lang="sv-SE" sz="1000" dirty="0" err="1">
                <a:solidFill>
                  <a:schemeClr val="tx1"/>
                </a:solidFill>
              </a:rPr>
              <a:t>tempor</a:t>
            </a:r>
            <a:r>
              <a:rPr lang="sv-SE" sz="1000" dirty="0">
                <a:solidFill>
                  <a:schemeClr val="tx1"/>
                </a:solidFill>
              </a:rPr>
              <a:t> </a:t>
            </a:r>
            <a:r>
              <a:rPr lang="sv-SE" sz="1000" dirty="0" err="1">
                <a:solidFill>
                  <a:schemeClr val="tx1"/>
                </a:solidFill>
              </a:rPr>
              <a:t>incididunt</a:t>
            </a:r>
            <a:r>
              <a:rPr lang="sv-SE" sz="1000" dirty="0">
                <a:solidFill>
                  <a:schemeClr val="tx1"/>
                </a:solidFill>
              </a:rPr>
              <a:t> ut </a:t>
            </a:r>
            <a:r>
              <a:rPr lang="sv-SE" sz="1000" dirty="0" err="1">
                <a:solidFill>
                  <a:schemeClr val="tx1"/>
                </a:solidFill>
              </a:rPr>
              <a:t>labore</a:t>
            </a:r>
            <a:r>
              <a:rPr lang="sv-SE" sz="1000" dirty="0">
                <a:solidFill>
                  <a:schemeClr val="tx1"/>
                </a:solidFill>
              </a:rPr>
              <a:t> et </a:t>
            </a:r>
            <a:r>
              <a:rPr lang="sv-SE" sz="1000" dirty="0" err="1">
                <a:solidFill>
                  <a:schemeClr val="tx1"/>
                </a:solidFill>
              </a:rPr>
              <a:t>dolore</a:t>
            </a:r>
            <a:r>
              <a:rPr lang="sv-SE" sz="1000" dirty="0">
                <a:solidFill>
                  <a:schemeClr val="tx1"/>
                </a:solidFill>
              </a:rPr>
              <a:t> </a:t>
            </a:r>
            <a:r>
              <a:rPr lang="sv-SE" sz="1000" dirty="0" err="1">
                <a:solidFill>
                  <a:schemeClr val="tx1"/>
                </a:solidFill>
              </a:rPr>
              <a:t>magna</a:t>
            </a:r>
            <a:r>
              <a:rPr lang="sv-SE" sz="1000" dirty="0">
                <a:solidFill>
                  <a:schemeClr val="tx1"/>
                </a:solidFill>
              </a:rPr>
              <a:t> </a:t>
            </a:r>
            <a:r>
              <a:rPr lang="sv-SE" sz="1000" dirty="0" err="1">
                <a:solidFill>
                  <a:schemeClr val="tx1"/>
                </a:solidFill>
              </a:rPr>
              <a:t>aliqua</a:t>
            </a:r>
            <a:r>
              <a:rPr lang="sv-SE" sz="1000" dirty="0">
                <a:solidFill>
                  <a:schemeClr val="tx1"/>
                </a:solidFill>
              </a:rPr>
              <a:t>.</a:t>
            </a:r>
            <a:endParaRPr lang="" sz="1000" dirty="0">
              <a:solidFill>
                <a:schemeClr val="tx1"/>
              </a:solidFill>
            </a:endParaRPr>
          </a:p>
          <a:p>
            <a:pPr>
              <a:defRPr/>
            </a:pPr>
            <a:endParaRPr lang="" sz="1000" dirty="0">
              <a:solidFill>
                <a:schemeClr val="tx1"/>
              </a:solidFill>
            </a:endParaRPr>
          </a:p>
        </p:txBody>
      </p:sp>
      <p:sp>
        <p:nvSpPr>
          <p:cNvPr id="37" name="Rectangle 36"/>
          <p:cNvSpPr/>
          <p:nvPr/>
        </p:nvSpPr>
        <p:spPr>
          <a:xfrm>
            <a:off x="3203848" y="2636912"/>
            <a:ext cx="1296144" cy="2520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err="1">
                <a:solidFill>
                  <a:schemeClr val="tx1"/>
                </a:solidFill>
              </a:rPr>
              <a:t>Lorem</a:t>
            </a:r>
            <a:r>
              <a:rPr lang="sv-SE" sz="1000" dirty="0">
                <a:solidFill>
                  <a:schemeClr val="tx1"/>
                </a:solidFill>
              </a:rPr>
              <a:t> </a:t>
            </a:r>
            <a:r>
              <a:rPr lang="sv-SE" sz="1000" dirty="0" err="1">
                <a:solidFill>
                  <a:schemeClr val="tx1"/>
                </a:solidFill>
              </a:rPr>
              <a:t>ipsum</a:t>
            </a:r>
            <a:r>
              <a:rPr lang="sv-SE" sz="1000" dirty="0">
                <a:solidFill>
                  <a:schemeClr val="tx1"/>
                </a:solidFill>
              </a:rPr>
              <a:t> </a:t>
            </a:r>
            <a:r>
              <a:rPr lang="sv-SE" sz="1000" dirty="0" err="1">
                <a:solidFill>
                  <a:schemeClr val="tx1"/>
                </a:solidFill>
              </a:rPr>
              <a:t>dolor</a:t>
            </a:r>
            <a:r>
              <a:rPr lang="sv-SE" sz="1000" dirty="0">
                <a:solidFill>
                  <a:schemeClr val="tx1"/>
                </a:solidFill>
              </a:rPr>
              <a:t> </a:t>
            </a:r>
            <a:r>
              <a:rPr lang="sv-SE" sz="1000" dirty="0" err="1">
                <a:solidFill>
                  <a:schemeClr val="tx1"/>
                </a:solidFill>
              </a:rPr>
              <a:t>sit</a:t>
            </a:r>
            <a:r>
              <a:rPr lang="sv-SE" sz="1000" dirty="0">
                <a:solidFill>
                  <a:schemeClr val="tx1"/>
                </a:solidFill>
              </a:rPr>
              <a:t> </a:t>
            </a:r>
            <a:r>
              <a:rPr lang="sv-SE" sz="1000" dirty="0" err="1">
                <a:solidFill>
                  <a:schemeClr val="tx1"/>
                </a:solidFill>
              </a:rPr>
              <a:t>amet</a:t>
            </a:r>
            <a:r>
              <a:rPr lang="sv-SE" sz="1000" dirty="0">
                <a:solidFill>
                  <a:schemeClr val="tx1"/>
                </a:solidFill>
              </a:rPr>
              <a:t>, </a:t>
            </a:r>
            <a:r>
              <a:rPr lang="sv-SE" sz="1000" dirty="0" err="1">
                <a:solidFill>
                  <a:schemeClr val="tx1"/>
                </a:solidFill>
              </a:rPr>
              <a:t>consectetur</a:t>
            </a:r>
            <a:r>
              <a:rPr lang="sv-SE" sz="1000" dirty="0">
                <a:solidFill>
                  <a:schemeClr val="tx1"/>
                </a:solidFill>
              </a:rPr>
              <a:t> </a:t>
            </a:r>
            <a:r>
              <a:rPr lang="sv-SE" sz="1000" dirty="0" err="1">
                <a:solidFill>
                  <a:schemeClr val="tx1"/>
                </a:solidFill>
              </a:rPr>
              <a:t>adipisicing</a:t>
            </a:r>
            <a:r>
              <a:rPr lang="sv-SE" sz="1000" dirty="0">
                <a:solidFill>
                  <a:schemeClr val="tx1"/>
                </a:solidFill>
              </a:rPr>
              <a:t> elit, sed </a:t>
            </a:r>
            <a:r>
              <a:rPr lang="sv-SE" sz="1000" dirty="0" err="1">
                <a:solidFill>
                  <a:schemeClr val="tx1"/>
                </a:solidFill>
              </a:rPr>
              <a:t>do</a:t>
            </a:r>
            <a:r>
              <a:rPr lang="sv-SE" sz="1000" dirty="0">
                <a:solidFill>
                  <a:schemeClr val="tx1"/>
                </a:solidFill>
              </a:rPr>
              <a:t> </a:t>
            </a:r>
            <a:r>
              <a:rPr lang="sv-SE" sz="1000" dirty="0" err="1">
                <a:solidFill>
                  <a:schemeClr val="tx1"/>
                </a:solidFill>
              </a:rPr>
              <a:t>eiusmod</a:t>
            </a:r>
            <a:r>
              <a:rPr lang="sv-SE" sz="1000" dirty="0">
                <a:solidFill>
                  <a:schemeClr val="tx1"/>
                </a:solidFill>
              </a:rPr>
              <a:t> </a:t>
            </a:r>
            <a:r>
              <a:rPr lang="sv-SE" sz="1000" dirty="0" err="1">
                <a:solidFill>
                  <a:schemeClr val="tx1"/>
                </a:solidFill>
              </a:rPr>
              <a:t>tempor</a:t>
            </a:r>
            <a:r>
              <a:rPr lang="sv-SE" sz="1000" dirty="0">
                <a:solidFill>
                  <a:schemeClr val="tx1"/>
                </a:solidFill>
              </a:rPr>
              <a:t> </a:t>
            </a:r>
            <a:r>
              <a:rPr lang="sv-SE" sz="1000" dirty="0" err="1">
                <a:solidFill>
                  <a:schemeClr val="tx1"/>
                </a:solidFill>
              </a:rPr>
              <a:t>incididunt</a:t>
            </a:r>
            <a:r>
              <a:rPr lang="sv-SE" sz="1000" dirty="0">
                <a:solidFill>
                  <a:schemeClr val="tx1"/>
                </a:solidFill>
              </a:rPr>
              <a:t> ut </a:t>
            </a:r>
            <a:r>
              <a:rPr lang="sv-SE" sz="1000" dirty="0" err="1">
                <a:solidFill>
                  <a:schemeClr val="tx1"/>
                </a:solidFill>
              </a:rPr>
              <a:t>labore</a:t>
            </a:r>
            <a:r>
              <a:rPr lang="sv-SE" sz="1000" dirty="0">
                <a:solidFill>
                  <a:schemeClr val="tx1"/>
                </a:solidFill>
              </a:rPr>
              <a:t> et </a:t>
            </a:r>
            <a:r>
              <a:rPr lang="sv-SE" sz="1000" dirty="0" err="1">
                <a:solidFill>
                  <a:schemeClr val="tx1"/>
                </a:solidFill>
              </a:rPr>
              <a:t>dolore</a:t>
            </a:r>
            <a:r>
              <a:rPr lang="sv-SE" sz="1000" dirty="0">
                <a:solidFill>
                  <a:schemeClr val="tx1"/>
                </a:solidFill>
              </a:rPr>
              <a:t> </a:t>
            </a:r>
            <a:r>
              <a:rPr lang="sv-SE" sz="1000" dirty="0" err="1">
                <a:solidFill>
                  <a:schemeClr val="tx1"/>
                </a:solidFill>
              </a:rPr>
              <a:t>magna</a:t>
            </a:r>
            <a:r>
              <a:rPr lang="sv-SE" sz="1000" dirty="0">
                <a:solidFill>
                  <a:schemeClr val="tx1"/>
                </a:solidFill>
              </a:rPr>
              <a:t> </a:t>
            </a:r>
            <a:r>
              <a:rPr lang="sv-SE" sz="1000" dirty="0" err="1">
                <a:solidFill>
                  <a:schemeClr val="tx1"/>
                </a:solidFill>
              </a:rPr>
              <a:t>aliqua</a:t>
            </a:r>
            <a:r>
              <a:rPr lang="sv-SE" sz="1000" dirty="0">
                <a:solidFill>
                  <a:schemeClr val="tx1"/>
                </a:solidFill>
              </a:rPr>
              <a:t>.</a:t>
            </a:r>
            <a:endParaRPr lang="" sz="1000" dirty="0">
              <a:solidFill>
                <a:schemeClr val="tx1"/>
              </a:solidFill>
            </a:endParaRPr>
          </a:p>
        </p:txBody>
      </p:sp>
      <p:sp>
        <p:nvSpPr>
          <p:cNvPr id="39" name="Rectangle 38"/>
          <p:cNvSpPr/>
          <p:nvPr/>
        </p:nvSpPr>
        <p:spPr>
          <a:xfrm>
            <a:off x="1816100" y="2636912"/>
            <a:ext cx="1316038" cy="2664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err="1">
                <a:solidFill>
                  <a:schemeClr val="tx1"/>
                </a:solidFill>
              </a:rPr>
              <a:t>Lorem</a:t>
            </a:r>
            <a:r>
              <a:rPr lang="sv-SE" sz="1000" dirty="0">
                <a:solidFill>
                  <a:schemeClr val="tx1"/>
                </a:solidFill>
              </a:rPr>
              <a:t> </a:t>
            </a:r>
            <a:r>
              <a:rPr lang="sv-SE" sz="1000" dirty="0" err="1">
                <a:solidFill>
                  <a:schemeClr val="tx1"/>
                </a:solidFill>
              </a:rPr>
              <a:t>ipsum</a:t>
            </a:r>
            <a:r>
              <a:rPr lang="sv-SE" sz="1000" dirty="0">
                <a:solidFill>
                  <a:schemeClr val="tx1"/>
                </a:solidFill>
              </a:rPr>
              <a:t> </a:t>
            </a:r>
            <a:r>
              <a:rPr lang="sv-SE" sz="1000" dirty="0" err="1">
                <a:solidFill>
                  <a:schemeClr val="tx1"/>
                </a:solidFill>
              </a:rPr>
              <a:t>dolor</a:t>
            </a:r>
            <a:r>
              <a:rPr lang="sv-SE" sz="1000" dirty="0">
                <a:solidFill>
                  <a:schemeClr val="tx1"/>
                </a:solidFill>
              </a:rPr>
              <a:t> </a:t>
            </a:r>
            <a:r>
              <a:rPr lang="sv-SE" sz="1000" dirty="0" err="1">
                <a:solidFill>
                  <a:schemeClr val="tx1"/>
                </a:solidFill>
              </a:rPr>
              <a:t>sit</a:t>
            </a:r>
            <a:r>
              <a:rPr lang="sv-SE" sz="1000" dirty="0">
                <a:solidFill>
                  <a:schemeClr val="tx1"/>
                </a:solidFill>
              </a:rPr>
              <a:t> </a:t>
            </a:r>
            <a:r>
              <a:rPr lang="sv-SE" sz="1000" dirty="0" err="1">
                <a:solidFill>
                  <a:schemeClr val="tx1"/>
                </a:solidFill>
              </a:rPr>
              <a:t>amet</a:t>
            </a:r>
            <a:r>
              <a:rPr lang="sv-SE" sz="1000" dirty="0">
                <a:solidFill>
                  <a:schemeClr val="tx1"/>
                </a:solidFill>
              </a:rPr>
              <a:t>, </a:t>
            </a:r>
            <a:r>
              <a:rPr lang="sv-SE" sz="1000" dirty="0" err="1">
                <a:solidFill>
                  <a:schemeClr val="tx1"/>
                </a:solidFill>
              </a:rPr>
              <a:t>consectetur</a:t>
            </a:r>
            <a:r>
              <a:rPr lang="sv-SE" sz="1000" dirty="0">
                <a:solidFill>
                  <a:schemeClr val="tx1"/>
                </a:solidFill>
              </a:rPr>
              <a:t> </a:t>
            </a:r>
            <a:r>
              <a:rPr lang="sv-SE" sz="1000" dirty="0" err="1">
                <a:solidFill>
                  <a:schemeClr val="tx1"/>
                </a:solidFill>
              </a:rPr>
              <a:t>adipisicing</a:t>
            </a:r>
            <a:r>
              <a:rPr lang="sv-SE" sz="1000" dirty="0">
                <a:solidFill>
                  <a:schemeClr val="tx1"/>
                </a:solidFill>
              </a:rPr>
              <a:t> elit, sed </a:t>
            </a:r>
            <a:r>
              <a:rPr lang="sv-SE" sz="1000" dirty="0" err="1">
                <a:solidFill>
                  <a:schemeClr val="tx1"/>
                </a:solidFill>
              </a:rPr>
              <a:t>do</a:t>
            </a:r>
            <a:r>
              <a:rPr lang="sv-SE" sz="1000" dirty="0">
                <a:solidFill>
                  <a:schemeClr val="tx1"/>
                </a:solidFill>
              </a:rPr>
              <a:t> </a:t>
            </a:r>
            <a:r>
              <a:rPr lang="sv-SE" sz="1000" dirty="0" err="1">
                <a:solidFill>
                  <a:schemeClr val="tx1"/>
                </a:solidFill>
              </a:rPr>
              <a:t>eiusmod</a:t>
            </a:r>
            <a:r>
              <a:rPr lang="sv-SE" sz="1000" dirty="0">
                <a:solidFill>
                  <a:schemeClr val="tx1"/>
                </a:solidFill>
              </a:rPr>
              <a:t> </a:t>
            </a:r>
            <a:r>
              <a:rPr lang="sv-SE" sz="1000" dirty="0" err="1">
                <a:solidFill>
                  <a:schemeClr val="tx1"/>
                </a:solidFill>
              </a:rPr>
              <a:t>tempor</a:t>
            </a:r>
            <a:r>
              <a:rPr lang="sv-SE" sz="1000" dirty="0">
                <a:solidFill>
                  <a:schemeClr val="tx1"/>
                </a:solidFill>
              </a:rPr>
              <a:t> </a:t>
            </a:r>
            <a:r>
              <a:rPr lang="sv-SE" sz="1000" dirty="0" err="1">
                <a:solidFill>
                  <a:schemeClr val="tx1"/>
                </a:solidFill>
              </a:rPr>
              <a:t>incididunt</a:t>
            </a:r>
            <a:r>
              <a:rPr lang="sv-SE" sz="1000" dirty="0">
                <a:solidFill>
                  <a:schemeClr val="tx1"/>
                </a:solidFill>
              </a:rPr>
              <a:t> ut </a:t>
            </a:r>
            <a:r>
              <a:rPr lang="sv-SE" sz="1000" dirty="0" err="1">
                <a:solidFill>
                  <a:schemeClr val="tx1"/>
                </a:solidFill>
              </a:rPr>
              <a:t>labore</a:t>
            </a:r>
            <a:r>
              <a:rPr lang="sv-SE" sz="1000" dirty="0">
                <a:solidFill>
                  <a:schemeClr val="tx1"/>
                </a:solidFill>
              </a:rPr>
              <a:t> et </a:t>
            </a:r>
            <a:r>
              <a:rPr lang="sv-SE" sz="1000" dirty="0" err="1">
                <a:solidFill>
                  <a:schemeClr val="tx1"/>
                </a:solidFill>
              </a:rPr>
              <a:t>dolore</a:t>
            </a:r>
            <a:r>
              <a:rPr lang="sv-SE" sz="1000" dirty="0">
                <a:solidFill>
                  <a:schemeClr val="tx1"/>
                </a:solidFill>
              </a:rPr>
              <a:t> </a:t>
            </a:r>
            <a:r>
              <a:rPr lang="sv-SE" sz="1000" dirty="0" err="1">
                <a:solidFill>
                  <a:schemeClr val="tx1"/>
                </a:solidFill>
              </a:rPr>
              <a:t>magna</a:t>
            </a:r>
            <a:r>
              <a:rPr lang="sv-SE" sz="1000" dirty="0">
                <a:solidFill>
                  <a:schemeClr val="tx1"/>
                </a:solidFill>
              </a:rPr>
              <a:t> </a:t>
            </a:r>
            <a:r>
              <a:rPr lang="sv-SE" sz="1000" dirty="0" err="1">
                <a:solidFill>
                  <a:schemeClr val="tx1"/>
                </a:solidFill>
              </a:rPr>
              <a:t>aliqua</a:t>
            </a:r>
            <a:r>
              <a:rPr lang="sv-SE" sz="1000" dirty="0">
                <a:solidFill>
                  <a:schemeClr val="tx1"/>
                </a:solidFill>
              </a:rPr>
              <a:t>.</a:t>
            </a:r>
            <a:endParaRPr lang="" dirty="0"/>
          </a:p>
        </p:txBody>
      </p:sp>
      <p:sp>
        <p:nvSpPr>
          <p:cNvPr id="41" name="Rectangle 40"/>
          <p:cNvSpPr/>
          <p:nvPr/>
        </p:nvSpPr>
        <p:spPr>
          <a:xfrm>
            <a:off x="401638" y="2636912"/>
            <a:ext cx="1316037" cy="18722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err="1">
                <a:solidFill>
                  <a:schemeClr val="tx1"/>
                </a:solidFill>
              </a:rPr>
              <a:t>Lorem</a:t>
            </a:r>
            <a:r>
              <a:rPr lang="sv-SE" sz="1000" dirty="0">
                <a:solidFill>
                  <a:schemeClr val="tx1"/>
                </a:solidFill>
              </a:rPr>
              <a:t> </a:t>
            </a:r>
            <a:r>
              <a:rPr lang="sv-SE" sz="1000" dirty="0" err="1">
                <a:solidFill>
                  <a:schemeClr val="tx1"/>
                </a:solidFill>
              </a:rPr>
              <a:t>ipsum</a:t>
            </a:r>
            <a:r>
              <a:rPr lang="sv-SE" sz="1000" dirty="0">
                <a:solidFill>
                  <a:schemeClr val="tx1"/>
                </a:solidFill>
              </a:rPr>
              <a:t> </a:t>
            </a:r>
            <a:r>
              <a:rPr lang="sv-SE" sz="1000" dirty="0" err="1">
                <a:solidFill>
                  <a:schemeClr val="tx1"/>
                </a:solidFill>
              </a:rPr>
              <a:t>dolor</a:t>
            </a:r>
            <a:r>
              <a:rPr lang="sv-SE" sz="1000" dirty="0">
                <a:solidFill>
                  <a:schemeClr val="tx1"/>
                </a:solidFill>
              </a:rPr>
              <a:t> </a:t>
            </a:r>
            <a:r>
              <a:rPr lang="sv-SE" sz="1000" dirty="0" err="1">
                <a:solidFill>
                  <a:schemeClr val="tx1"/>
                </a:solidFill>
              </a:rPr>
              <a:t>sit</a:t>
            </a:r>
            <a:r>
              <a:rPr lang="sv-SE" sz="1000" dirty="0">
                <a:solidFill>
                  <a:schemeClr val="tx1"/>
                </a:solidFill>
              </a:rPr>
              <a:t> </a:t>
            </a:r>
            <a:r>
              <a:rPr lang="sv-SE" sz="1000" dirty="0" err="1">
                <a:solidFill>
                  <a:schemeClr val="tx1"/>
                </a:solidFill>
              </a:rPr>
              <a:t>amet</a:t>
            </a:r>
            <a:r>
              <a:rPr lang="sv-SE" sz="1000" dirty="0">
                <a:solidFill>
                  <a:schemeClr val="tx1"/>
                </a:solidFill>
              </a:rPr>
              <a:t>, </a:t>
            </a:r>
            <a:r>
              <a:rPr lang="sv-SE" sz="1000" dirty="0" err="1">
                <a:solidFill>
                  <a:schemeClr val="tx1"/>
                </a:solidFill>
              </a:rPr>
              <a:t>consectetur</a:t>
            </a:r>
            <a:r>
              <a:rPr lang="sv-SE" sz="1000" dirty="0">
                <a:solidFill>
                  <a:schemeClr val="tx1"/>
                </a:solidFill>
              </a:rPr>
              <a:t> </a:t>
            </a:r>
            <a:r>
              <a:rPr lang="sv-SE" sz="1000" dirty="0" err="1">
                <a:solidFill>
                  <a:schemeClr val="tx1"/>
                </a:solidFill>
              </a:rPr>
              <a:t>adipisicing</a:t>
            </a:r>
            <a:r>
              <a:rPr lang="sv-SE" sz="1000" dirty="0">
                <a:solidFill>
                  <a:schemeClr val="tx1"/>
                </a:solidFill>
              </a:rPr>
              <a:t> elit, sed </a:t>
            </a:r>
            <a:r>
              <a:rPr lang="sv-SE" sz="1000" dirty="0" err="1">
                <a:solidFill>
                  <a:schemeClr val="tx1"/>
                </a:solidFill>
              </a:rPr>
              <a:t>do</a:t>
            </a:r>
            <a:r>
              <a:rPr lang="sv-SE" sz="1000" dirty="0">
                <a:solidFill>
                  <a:schemeClr val="tx1"/>
                </a:solidFill>
              </a:rPr>
              <a:t> </a:t>
            </a:r>
            <a:r>
              <a:rPr lang="sv-SE" sz="1000" dirty="0" err="1">
                <a:solidFill>
                  <a:schemeClr val="tx1"/>
                </a:solidFill>
              </a:rPr>
              <a:t>eiusmod</a:t>
            </a:r>
            <a:r>
              <a:rPr lang="sv-SE" sz="1000" dirty="0">
                <a:solidFill>
                  <a:schemeClr val="tx1"/>
                </a:solidFill>
              </a:rPr>
              <a:t> </a:t>
            </a:r>
            <a:r>
              <a:rPr lang="sv-SE" sz="1000" dirty="0" err="1">
                <a:solidFill>
                  <a:schemeClr val="tx1"/>
                </a:solidFill>
              </a:rPr>
              <a:t>tempor</a:t>
            </a:r>
            <a:r>
              <a:rPr lang="sv-SE" sz="1000" dirty="0">
                <a:solidFill>
                  <a:schemeClr val="tx1"/>
                </a:solidFill>
              </a:rPr>
              <a:t> </a:t>
            </a:r>
            <a:r>
              <a:rPr lang="sv-SE" sz="1000" dirty="0" err="1">
                <a:solidFill>
                  <a:schemeClr val="tx1"/>
                </a:solidFill>
              </a:rPr>
              <a:t>incididunt</a:t>
            </a:r>
            <a:r>
              <a:rPr lang="sv-SE" sz="1000" dirty="0">
                <a:solidFill>
                  <a:schemeClr val="tx1"/>
                </a:solidFill>
              </a:rPr>
              <a:t> ut </a:t>
            </a:r>
            <a:r>
              <a:rPr lang="sv-SE" sz="1000" dirty="0" err="1">
                <a:solidFill>
                  <a:schemeClr val="tx1"/>
                </a:solidFill>
              </a:rPr>
              <a:t>labore</a:t>
            </a:r>
            <a:r>
              <a:rPr lang="sv-SE" sz="1000" dirty="0">
                <a:solidFill>
                  <a:schemeClr val="tx1"/>
                </a:solidFill>
              </a:rPr>
              <a:t> et </a:t>
            </a:r>
            <a:r>
              <a:rPr lang="sv-SE" sz="1000" dirty="0" err="1">
                <a:solidFill>
                  <a:schemeClr val="tx1"/>
                </a:solidFill>
              </a:rPr>
              <a:t>dolore</a:t>
            </a:r>
            <a:r>
              <a:rPr lang="sv-SE" sz="1000" dirty="0">
                <a:solidFill>
                  <a:schemeClr val="tx1"/>
                </a:solidFill>
              </a:rPr>
              <a:t> </a:t>
            </a:r>
            <a:r>
              <a:rPr lang="sv-SE" sz="1000" dirty="0" err="1">
                <a:solidFill>
                  <a:schemeClr val="tx1"/>
                </a:solidFill>
              </a:rPr>
              <a:t>magna</a:t>
            </a:r>
            <a:r>
              <a:rPr lang="sv-SE" sz="1000" dirty="0">
                <a:solidFill>
                  <a:schemeClr val="tx1"/>
                </a:solidFill>
              </a:rPr>
              <a:t> </a:t>
            </a:r>
            <a:r>
              <a:rPr lang="sv-SE" sz="1000" dirty="0" err="1">
                <a:solidFill>
                  <a:schemeClr val="tx1"/>
                </a:solidFill>
              </a:rPr>
              <a:t>aliqua</a:t>
            </a:r>
            <a:r>
              <a:rPr lang="sv-SE" sz="1000" dirty="0">
                <a:solidFill>
                  <a:schemeClr val="tx1"/>
                </a:solidFill>
              </a:rPr>
              <a:t>.</a:t>
            </a:r>
            <a:endParaRPr lang="" dirty="0"/>
          </a:p>
        </p:txBody>
      </p:sp>
      <p:sp>
        <p:nvSpPr>
          <p:cNvPr id="24613" name="TextBox 2"/>
          <p:cNvSpPr txBox="1">
            <a:spLocks noChangeArrowheads="1"/>
          </p:cNvSpPr>
          <p:nvPr/>
        </p:nvSpPr>
        <p:spPr bwMode="auto">
          <a:xfrm>
            <a:off x="395288" y="5949950"/>
            <a:ext cx="7200900" cy="584200"/>
          </a:xfrm>
          <a:prstGeom prst="rect">
            <a:avLst/>
          </a:prstGeom>
          <a:noFill/>
          <a:ln w="9525">
            <a:noFill/>
            <a:miter lim="800000"/>
            <a:headEnd/>
            <a:tailEnd/>
          </a:ln>
        </p:spPr>
        <p:txBody>
          <a:bodyPr>
            <a:spAutoFit/>
          </a:bodyPr>
          <a:lstStyle/>
          <a:p>
            <a:r>
              <a:rPr lang="sv-SE" altLang="en-US" sz="1600" i="1" dirty="0"/>
              <a:t>Observera att det ofta finns flera nivåer av effekter och resultat. Ta i beaktning de indikatorer som redan följs upp i Socialfondsprogrammet. </a:t>
            </a:r>
          </a:p>
        </p:txBody>
      </p:sp>
      <p:sp>
        <p:nvSpPr>
          <p:cNvPr id="48" name="Isosceles Triangle 47"/>
          <p:cNvSpPr/>
          <p:nvPr/>
        </p:nvSpPr>
        <p:spPr>
          <a:xfrm>
            <a:off x="6372225"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49" name="Isosceles Triangle 48"/>
          <p:cNvSpPr/>
          <p:nvPr/>
        </p:nvSpPr>
        <p:spPr>
          <a:xfrm>
            <a:off x="8039100"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50" name="Isosceles Triangle 49"/>
          <p:cNvSpPr/>
          <p:nvPr/>
        </p:nvSpPr>
        <p:spPr>
          <a:xfrm>
            <a:off x="4549775"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51" name="Isosceles Triangle 50"/>
          <p:cNvSpPr/>
          <p:nvPr/>
        </p:nvSpPr>
        <p:spPr>
          <a:xfrm>
            <a:off x="2874963"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52" name="Isosceles Triangle 51"/>
          <p:cNvSpPr/>
          <p:nvPr/>
        </p:nvSpPr>
        <p:spPr>
          <a:xfrm>
            <a:off x="1547813" y="5157788"/>
            <a:ext cx="431800" cy="358775"/>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a:p>
        </p:txBody>
      </p:sp>
      <p:sp>
        <p:nvSpPr>
          <p:cNvPr id="24619" name="TextBox 4"/>
          <p:cNvSpPr txBox="1">
            <a:spLocks noChangeArrowheads="1"/>
          </p:cNvSpPr>
          <p:nvPr/>
        </p:nvSpPr>
        <p:spPr bwMode="auto">
          <a:xfrm>
            <a:off x="323850" y="5084763"/>
            <a:ext cx="1120775" cy="646112"/>
          </a:xfrm>
          <a:prstGeom prst="rect">
            <a:avLst/>
          </a:prstGeom>
          <a:noFill/>
          <a:ln w="9525">
            <a:noFill/>
            <a:miter lim="800000"/>
            <a:headEnd/>
            <a:tailEnd/>
          </a:ln>
        </p:spPr>
        <p:txBody>
          <a:bodyPr>
            <a:spAutoFit/>
          </a:bodyPr>
          <a:lstStyle/>
          <a:p>
            <a:r>
              <a:rPr lang="en-US" altLang="en-US" sz="1200" dirty="0" err="1"/>
              <a:t>Vilka</a:t>
            </a:r>
            <a:r>
              <a:rPr lang="en-US" altLang="en-US" sz="1200" dirty="0"/>
              <a:t> </a:t>
            </a:r>
            <a:r>
              <a:rPr lang="en-US" altLang="en-US" sz="1200" dirty="0" err="1"/>
              <a:t>indikatorer</a:t>
            </a:r>
            <a:r>
              <a:rPr lang="en-US" altLang="en-US" sz="1200" dirty="0"/>
              <a:t> </a:t>
            </a:r>
            <a:r>
              <a:rPr lang="en-US" altLang="en-US" sz="1200" dirty="0" err="1"/>
              <a:t>finns</a:t>
            </a:r>
            <a:r>
              <a:rPr lang="en-US" altLang="en-US" sz="1200" dirty="0"/>
              <a:t>?</a:t>
            </a:r>
            <a:endParaRPr lang="sv-SE" altLang="en-US" sz="1200" dirty="0"/>
          </a:p>
        </p:txBody>
      </p:sp>
      <p:sp>
        <p:nvSpPr>
          <p:cNvPr id="34" name="AutoShape 3"/>
          <p:cNvSpPr>
            <a:spLocks noChangeArrowheads="1"/>
          </p:cNvSpPr>
          <p:nvPr/>
        </p:nvSpPr>
        <p:spPr bwMode="auto">
          <a:xfrm>
            <a:off x="5724128" y="2007890"/>
            <a:ext cx="1152822"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35" name="Rectangle 31"/>
          <p:cNvSpPr/>
          <p:nvPr/>
        </p:nvSpPr>
        <p:spPr>
          <a:xfrm>
            <a:off x="5724128" y="2636912"/>
            <a:ext cx="1152128" cy="2232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a:defRPr/>
            </a:pPr>
            <a:r>
              <a:rPr lang="sv-SE" sz="1000" dirty="0" err="1">
                <a:solidFill>
                  <a:schemeClr val="tx1"/>
                </a:solidFill>
              </a:rPr>
              <a:t>Lorem</a:t>
            </a:r>
            <a:r>
              <a:rPr lang="sv-SE" sz="1000" dirty="0">
                <a:solidFill>
                  <a:schemeClr val="tx1"/>
                </a:solidFill>
              </a:rPr>
              <a:t> </a:t>
            </a:r>
            <a:r>
              <a:rPr lang="sv-SE" sz="1000" dirty="0" err="1">
                <a:solidFill>
                  <a:schemeClr val="tx1"/>
                </a:solidFill>
              </a:rPr>
              <a:t>ipsum</a:t>
            </a:r>
            <a:r>
              <a:rPr lang="sv-SE" sz="1000" dirty="0">
                <a:solidFill>
                  <a:schemeClr val="tx1"/>
                </a:solidFill>
              </a:rPr>
              <a:t> </a:t>
            </a:r>
            <a:r>
              <a:rPr lang="sv-SE" sz="1000" dirty="0" err="1">
                <a:solidFill>
                  <a:schemeClr val="tx1"/>
                </a:solidFill>
              </a:rPr>
              <a:t>dolor</a:t>
            </a:r>
            <a:r>
              <a:rPr lang="sv-SE" sz="1000" dirty="0">
                <a:solidFill>
                  <a:schemeClr val="tx1"/>
                </a:solidFill>
              </a:rPr>
              <a:t> </a:t>
            </a:r>
            <a:r>
              <a:rPr lang="sv-SE" sz="1000" dirty="0" err="1">
                <a:solidFill>
                  <a:schemeClr val="tx1"/>
                </a:solidFill>
              </a:rPr>
              <a:t>sit</a:t>
            </a:r>
            <a:r>
              <a:rPr lang="sv-SE" sz="1000" dirty="0">
                <a:solidFill>
                  <a:schemeClr val="tx1"/>
                </a:solidFill>
              </a:rPr>
              <a:t> </a:t>
            </a:r>
            <a:r>
              <a:rPr lang="sv-SE" sz="1000" dirty="0" err="1">
                <a:solidFill>
                  <a:schemeClr val="tx1"/>
                </a:solidFill>
              </a:rPr>
              <a:t>amet</a:t>
            </a:r>
            <a:r>
              <a:rPr lang="sv-SE" sz="1000" dirty="0">
                <a:solidFill>
                  <a:schemeClr val="tx1"/>
                </a:solidFill>
              </a:rPr>
              <a:t>, </a:t>
            </a:r>
            <a:r>
              <a:rPr lang="sv-SE" sz="1000" dirty="0" err="1">
                <a:solidFill>
                  <a:schemeClr val="tx1"/>
                </a:solidFill>
              </a:rPr>
              <a:t>consectetur</a:t>
            </a:r>
            <a:r>
              <a:rPr lang="sv-SE" sz="1000" dirty="0">
                <a:solidFill>
                  <a:schemeClr val="tx1"/>
                </a:solidFill>
              </a:rPr>
              <a:t> </a:t>
            </a:r>
            <a:r>
              <a:rPr lang="sv-SE" sz="1000" dirty="0" err="1">
                <a:solidFill>
                  <a:schemeClr val="tx1"/>
                </a:solidFill>
              </a:rPr>
              <a:t>adipisicing</a:t>
            </a:r>
            <a:r>
              <a:rPr lang="sv-SE" sz="1000" dirty="0">
                <a:solidFill>
                  <a:schemeClr val="tx1"/>
                </a:solidFill>
              </a:rPr>
              <a:t> elit, sed </a:t>
            </a:r>
            <a:r>
              <a:rPr lang="sv-SE" sz="1000" dirty="0" err="1">
                <a:solidFill>
                  <a:schemeClr val="tx1"/>
                </a:solidFill>
              </a:rPr>
              <a:t>do</a:t>
            </a:r>
            <a:r>
              <a:rPr lang="sv-SE" sz="1000" dirty="0">
                <a:solidFill>
                  <a:schemeClr val="tx1"/>
                </a:solidFill>
              </a:rPr>
              <a:t> </a:t>
            </a:r>
            <a:r>
              <a:rPr lang="sv-SE" sz="1000" dirty="0" err="1">
                <a:solidFill>
                  <a:schemeClr val="tx1"/>
                </a:solidFill>
              </a:rPr>
              <a:t>eiusmod</a:t>
            </a:r>
            <a:r>
              <a:rPr lang="sv-SE" sz="1000" dirty="0">
                <a:solidFill>
                  <a:schemeClr val="tx1"/>
                </a:solidFill>
              </a:rPr>
              <a:t> </a:t>
            </a:r>
            <a:r>
              <a:rPr lang="sv-SE" sz="1000" dirty="0" err="1">
                <a:solidFill>
                  <a:schemeClr val="tx1"/>
                </a:solidFill>
              </a:rPr>
              <a:t>tempor</a:t>
            </a:r>
            <a:r>
              <a:rPr lang="sv-SE" sz="1000" dirty="0">
                <a:solidFill>
                  <a:schemeClr val="tx1"/>
                </a:solidFill>
              </a:rPr>
              <a:t> </a:t>
            </a:r>
            <a:r>
              <a:rPr lang="sv-SE" sz="1000" dirty="0" err="1">
                <a:solidFill>
                  <a:schemeClr val="tx1"/>
                </a:solidFill>
              </a:rPr>
              <a:t>incididunt</a:t>
            </a:r>
            <a:r>
              <a:rPr lang="sv-SE" sz="1000" dirty="0">
                <a:solidFill>
                  <a:schemeClr val="tx1"/>
                </a:solidFill>
              </a:rPr>
              <a:t> ut </a:t>
            </a:r>
            <a:r>
              <a:rPr lang="sv-SE" sz="1000" dirty="0" err="1">
                <a:solidFill>
                  <a:schemeClr val="tx1"/>
                </a:solidFill>
              </a:rPr>
              <a:t>labore</a:t>
            </a:r>
            <a:r>
              <a:rPr lang="sv-SE" sz="1000" dirty="0">
                <a:solidFill>
                  <a:schemeClr val="tx1"/>
                </a:solidFill>
              </a:rPr>
              <a:t> et </a:t>
            </a:r>
            <a:r>
              <a:rPr lang="sv-SE" sz="1000" dirty="0" err="1">
                <a:solidFill>
                  <a:schemeClr val="tx1"/>
                </a:solidFill>
              </a:rPr>
              <a:t>dolore</a:t>
            </a:r>
            <a:r>
              <a:rPr lang="sv-SE" sz="1000" dirty="0">
                <a:solidFill>
                  <a:schemeClr val="tx1"/>
                </a:solidFill>
              </a:rPr>
              <a:t> </a:t>
            </a:r>
            <a:r>
              <a:rPr lang="sv-SE" sz="1000" dirty="0" err="1">
                <a:solidFill>
                  <a:schemeClr val="tx1"/>
                </a:solidFill>
              </a:rPr>
              <a:t>magna</a:t>
            </a:r>
            <a:r>
              <a:rPr lang="sv-SE" sz="1000" dirty="0">
                <a:solidFill>
                  <a:schemeClr val="tx1"/>
                </a:solidFill>
              </a:rPr>
              <a:t> </a:t>
            </a:r>
            <a:r>
              <a:rPr lang="sv-SE" sz="1000" dirty="0" err="1">
                <a:solidFill>
                  <a:schemeClr val="tx1"/>
                </a:solidFill>
              </a:rPr>
              <a:t>aliqua</a:t>
            </a:r>
            <a:r>
              <a:rPr lang="sv-SE" sz="1000" dirty="0">
                <a:solidFill>
                  <a:schemeClr val="tx1"/>
                </a:solidFill>
              </a:rPr>
              <a:t>.</a:t>
            </a:r>
            <a:endParaRPr lang="" sz="1000" dirty="0">
              <a:solidFill>
                <a:schemeClr val="tx1"/>
              </a:solidFill>
            </a:endParaRPr>
          </a:p>
        </p:txBody>
      </p:sp>
      <p:sp>
        <p:nvSpPr>
          <p:cNvPr id="36" name="TextBox 23"/>
          <p:cNvSpPr txBox="1">
            <a:spLocks noChangeArrowheads="1"/>
          </p:cNvSpPr>
          <p:nvPr/>
        </p:nvSpPr>
        <p:spPr bwMode="auto">
          <a:xfrm>
            <a:off x="5796136" y="2060848"/>
            <a:ext cx="1008286" cy="369888"/>
          </a:xfrm>
          <a:prstGeom prst="rect">
            <a:avLst/>
          </a:prstGeom>
          <a:noFill/>
          <a:ln w="9525">
            <a:noFill/>
            <a:miter lim="800000"/>
            <a:headEnd/>
            <a:tailEnd/>
          </a:ln>
        </p:spPr>
        <p:txBody>
          <a:bodyPr wrap="square"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Kortsiktig effekt</a:t>
            </a:r>
          </a:p>
        </p:txBody>
      </p:sp>
      <p:sp>
        <p:nvSpPr>
          <p:cNvPr id="38" name="AutoShape 12"/>
          <p:cNvSpPr>
            <a:spLocks noChangeArrowheads="1"/>
          </p:cNvSpPr>
          <p:nvPr/>
        </p:nvSpPr>
        <p:spPr bwMode="auto">
          <a:xfrm flipH="1">
            <a:off x="5148064" y="1628800"/>
            <a:ext cx="1152550" cy="338138"/>
          </a:xfrm>
          <a:prstGeom prst="curvedDownArrow">
            <a:avLst>
              <a:gd name="adj1" fmla="val 87333"/>
              <a:gd name="adj2" fmla="val 174667"/>
              <a:gd name="adj3" fmla="val 35685"/>
            </a:avLst>
          </a:prstGeom>
          <a:ln>
            <a:headEnd/>
            <a:tailEnd type="none" w="lg" len="med"/>
          </a:ln>
        </p:spPr>
        <p:style>
          <a:lnRef idx="2">
            <a:schemeClr val="accent5"/>
          </a:lnRef>
          <a:fillRef idx="1">
            <a:schemeClr val="lt1"/>
          </a:fillRef>
          <a:effectRef idx="0">
            <a:schemeClr val="accent5"/>
          </a:effectRef>
          <a:fontRef idx="minor">
            <a:schemeClr val="dk1"/>
          </a:fontRef>
        </p:style>
        <p:txBody>
          <a:bodyPr wrap="square" anchor="ctr">
            <a:spAutoFit/>
          </a:bodyPr>
          <a:lstStyle/>
          <a:p>
            <a:pPr eaLnBrk="0" hangingPunct="0">
              <a:defRPr/>
            </a:pPr>
            <a:endParaRPr lang="sv-SE" sz="1600" dirty="0">
              <a:solidFill>
                <a:schemeClr val="bg1"/>
              </a:solidFill>
            </a:endParaRPr>
          </a:p>
        </p:txBody>
      </p:sp>
      <p:sp>
        <p:nvSpPr>
          <p:cNvPr id="40" name="TextBox 22"/>
          <p:cNvSpPr txBox="1"/>
          <p:nvPr/>
        </p:nvSpPr>
        <p:spPr>
          <a:xfrm>
            <a:off x="3563888" y="1124744"/>
            <a:ext cx="1224136" cy="577081"/>
          </a:xfrm>
          <a:prstGeom prst="rect">
            <a:avLst/>
          </a:prstGeom>
          <a:noFill/>
        </p:spPr>
        <p:txBody>
          <a:bodyPr wrap="square">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resultaten</a:t>
            </a:r>
            <a:r>
              <a:rPr lang="en-GB" sz="1050" dirty="0"/>
              <a:t> </a:t>
            </a:r>
            <a:r>
              <a:rPr lang="en-GB" sz="1050" dirty="0" err="1"/>
              <a:t>måste</a:t>
            </a:r>
            <a:r>
              <a:rPr lang="en-GB" sz="1050" dirty="0"/>
              <a:t> vi </a:t>
            </a:r>
            <a:r>
              <a:rPr lang="en-GB" sz="1050" dirty="0" err="1"/>
              <a:t>prestera</a:t>
            </a:r>
            <a:r>
              <a:rPr lang="en-GB" sz="1050" dirty="0"/>
              <a:t>…</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ubrik 9"/>
          <p:cNvSpPr>
            <a:spLocks noGrp="1"/>
          </p:cNvSpPr>
          <p:nvPr>
            <p:ph type="title"/>
          </p:nvPr>
        </p:nvSpPr>
        <p:spPr/>
        <p:txBody>
          <a:bodyPr>
            <a:normAutofit fontScale="90000"/>
          </a:bodyPr>
          <a:lstStyle/>
          <a:p>
            <a:r>
              <a:rPr lang="sv-SE" b="1" dirty="0"/>
              <a:t>Ordlista</a:t>
            </a:r>
            <a:br>
              <a:rPr lang="sv-SE" b="1" dirty="0"/>
            </a:br>
            <a:endParaRPr lang="sv-SE" dirty="0"/>
          </a:p>
        </p:txBody>
      </p:sp>
      <p:sp>
        <p:nvSpPr>
          <p:cNvPr id="11" name="Platshållare för innehåll 10"/>
          <p:cNvSpPr>
            <a:spLocks noGrp="1"/>
          </p:cNvSpPr>
          <p:nvPr>
            <p:ph idx="1"/>
          </p:nvPr>
        </p:nvSpPr>
        <p:spPr/>
        <p:txBody>
          <a:bodyPr>
            <a:normAutofit fontScale="32500" lnSpcReduction="20000"/>
          </a:bodyPr>
          <a:lstStyle/>
          <a:p>
            <a:pPr lvl="0">
              <a:buNone/>
            </a:pPr>
            <a:r>
              <a:rPr lang="sv-SE" b="1" dirty="0"/>
              <a:t>Förändringsteori</a:t>
            </a:r>
            <a:r>
              <a:rPr lang="sv-SE" dirty="0"/>
              <a:t> är en logisk kedja som utgår från vilka effekter man vill uppnå, vilka delmål, resultat, utfall, aktiviteter och resurser som krävs för att nå dem.</a:t>
            </a:r>
            <a:br>
              <a:rPr lang="sv-SE" dirty="0"/>
            </a:br>
            <a:endParaRPr lang="sv-SE" dirty="0"/>
          </a:p>
          <a:p>
            <a:pPr lvl="0">
              <a:buNone/>
            </a:pPr>
            <a:r>
              <a:rPr lang="sv-SE" b="1" dirty="0"/>
              <a:t>Effekt på lång sikt</a:t>
            </a:r>
            <a:r>
              <a:rPr lang="sv-SE" dirty="0"/>
              <a:t> är förändringar som inträffar på samhällsnivå kanske först om fem-tio år som en följd av implementering. På den här nivån är det svårt att exakt veta vad eller vem som gjort att förändringen uppstått, det vill säga att det är svårt att etablera tydliga </a:t>
            </a:r>
            <a:r>
              <a:rPr lang="sv-SE" dirty="0" err="1"/>
              <a:t>orsaks-samband</a:t>
            </a:r>
            <a:r>
              <a:rPr lang="sv-SE" dirty="0"/>
              <a:t> (kausala samband). Man kan istället om faktorer som </a:t>
            </a:r>
            <a:r>
              <a:rPr lang="sv-SE" b="1" dirty="0"/>
              <a:t>bidragit</a:t>
            </a:r>
            <a:r>
              <a:rPr lang="sv-SE" dirty="0"/>
              <a:t> till förändringen, så kallad attribution. Effekter kan för övrigt vara både önskade och oönskade.</a:t>
            </a:r>
            <a:br>
              <a:rPr lang="sv-SE" dirty="0"/>
            </a:br>
            <a:endParaRPr lang="sv-SE" dirty="0"/>
          </a:p>
          <a:p>
            <a:pPr lvl="0">
              <a:buNone/>
            </a:pPr>
            <a:r>
              <a:rPr lang="sv-SE" b="1" dirty="0"/>
              <a:t>Effekt på medellång sikt</a:t>
            </a:r>
            <a:r>
              <a:rPr lang="sv-SE" dirty="0"/>
              <a:t> handlar om förändringar hos en målgrupp eller en organisation som innebär att man implementerar en ny metod. Detta är ett mellanled mellan det som till exempel ett projekt förändrat hos en individ eller en organisation och det som ska förändras på samhällsnivå. </a:t>
            </a:r>
            <a:br>
              <a:rPr lang="sv-SE" dirty="0"/>
            </a:br>
            <a:endParaRPr lang="sv-SE" dirty="0"/>
          </a:p>
          <a:p>
            <a:pPr lvl="0">
              <a:buNone/>
            </a:pPr>
            <a:r>
              <a:rPr lang="sv-SE" b="1" dirty="0"/>
              <a:t>Effekt på kort sikt</a:t>
            </a:r>
            <a:r>
              <a:rPr lang="sv-SE" dirty="0"/>
              <a:t> beskriver det tillstånd som ska uppnås via projekten. Det är viktigt att varje projekt knyter an till en eller flera av dessa effekter. Här finns potential för intern kunskapsspridning och erfarenhetsutbyte gällande utformningen av förändringsteorier för att uppnå effekter, indikatorer för uppföljning etc.</a:t>
            </a:r>
            <a:br>
              <a:rPr lang="sv-SE" dirty="0"/>
            </a:br>
            <a:endParaRPr lang="sv-SE" dirty="0"/>
          </a:p>
          <a:p>
            <a:pPr lvl="0">
              <a:buNone/>
            </a:pPr>
            <a:r>
              <a:rPr lang="sv-SE" b="1" dirty="0"/>
              <a:t>Resultat på organisations- och projektnivå</a:t>
            </a:r>
            <a:r>
              <a:rPr lang="sv-SE" dirty="0"/>
              <a:t> beskriver förutsättningar som krävs för att åstadkomma förändringar i projekten och hos projektägare. Dessa är baserade på identifierade framgångsfaktorer för förverkligande av önskade effekter. </a:t>
            </a:r>
          </a:p>
          <a:p>
            <a:pPr>
              <a:buNone/>
            </a:pPr>
            <a:endParaRPr lang="sv-SE" dirty="0"/>
          </a:p>
          <a:p>
            <a:pPr lvl="0">
              <a:buNone/>
            </a:pPr>
            <a:r>
              <a:rPr lang="sv-SE" b="1" dirty="0"/>
              <a:t>Resultat på individnivå</a:t>
            </a:r>
            <a:r>
              <a:rPr lang="sv-SE" dirty="0"/>
              <a:t> beskriver vilket tillstånd som ska uppnås för en individ för att resultat på organisationsnivå ska inträffa. Vem behöver göra/förstå/kunna något för att detta ska inträffa? Detta är den nivå i förändringsteorin som </a:t>
            </a:r>
            <a:r>
              <a:rPr lang="sv-SE" dirty="0" err="1"/>
              <a:t>ESF-rådet</a:t>
            </a:r>
            <a:r>
              <a:rPr lang="sv-SE" dirty="0"/>
              <a:t> främst och mest direkt kan påverka när det handlar om projekten, men också när det gäller vår egen förändringsteori.</a:t>
            </a:r>
            <a:br>
              <a:rPr lang="sv-SE" dirty="0"/>
            </a:br>
            <a:endParaRPr lang="sv-SE" dirty="0"/>
          </a:p>
          <a:p>
            <a:pPr lvl="0">
              <a:buNone/>
            </a:pPr>
            <a:r>
              <a:rPr lang="sv-SE" b="1" dirty="0"/>
              <a:t>Utfall</a:t>
            </a:r>
            <a:r>
              <a:rPr lang="sv-SE" dirty="0"/>
              <a:t>, eller prestationer som de ofta också kallas, är mätbara resultat som oftast genereras av </a:t>
            </a:r>
            <a:r>
              <a:rPr lang="sv-SE" b="1" dirty="0"/>
              <a:t>aktiviteter</a:t>
            </a:r>
            <a:r>
              <a:rPr lang="sv-SE" dirty="0"/>
              <a:t> som genomförts. Exempel på utfall kan vara antalet deltagare i en utbildning, antal utbildningstillfällen, upplageantal eller liknande. </a:t>
            </a:r>
          </a:p>
          <a:p>
            <a:pPr>
              <a:buNone/>
            </a:pPr>
            <a:endParaRPr lang="sv-SE" dirty="0"/>
          </a:p>
          <a:p>
            <a:pPr>
              <a:buNone/>
            </a:pPr>
            <a:r>
              <a:rPr lang="sv-SE" b="1" dirty="0"/>
              <a:t>Indikatorer</a:t>
            </a:r>
            <a:r>
              <a:rPr lang="sv-SE" dirty="0"/>
              <a:t> är mätetal för uppföljning av måluppfyllelse</a:t>
            </a:r>
          </a:p>
          <a:p>
            <a:pPr>
              <a:buNone/>
            </a:pPr>
            <a:endParaRPr lang="sv-SE" dirty="0"/>
          </a:p>
        </p:txBody>
      </p:sp>
    </p:spTree>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13958</TotalTime>
  <Words>846</Words>
  <Application>Microsoft Office PowerPoint</Application>
  <PresentationFormat>Bildspel på skärmen (4:3)</PresentationFormat>
  <Paragraphs>71</Paragraphs>
  <Slides>4</Slides>
  <Notes>3</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4</vt:i4>
      </vt:variant>
    </vt:vector>
  </HeadingPairs>
  <TitlesOfParts>
    <vt:vector size="8" baseType="lpstr">
      <vt:lpstr>Arial</vt:lpstr>
      <vt:lpstr>Calibri</vt:lpstr>
      <vt:lpstr>Verdana</vt:lpstr>
      <vt:lpstr>Office-tema</vt:lpstr>
      <vt:lpstr>PowerPoint-presentation</vt:lpstr>
      <vt:lpstr>Förändringsteori (exempel) </vt:lpstr>
      <vt:lpstr>Förändringsteori</vt:lpstr>
      <vt:lpstr>Ordlista </vt:lpstr>
    </vt:vector>
  </TitlesOfParts>
  <Company>Contactor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Markus Syrén</dc:creator>
  <cp:lastModifiedBy>Lejon Mats</cp:lastModifiedBy>
  <cp:revision>1214</cp:revision>
  <cp:lastPrinted>2007-09-28T09:19:06Z</cp:lastPrinted>
  <dcterms:created xsi:type="dcterms:W3CDTF">2007-09-28T08:32:49Z</dcterms:created>
  <dcterms:modified xsi:type="dcterms:W3CDTF">2019-12-04T07:37:21Z</dcterms:modified>
</cp:coreProperties>
</file>