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48" r:id="rId1"/>
  </p:sldMasterIdLst>
  <p:notesMasterIdLst>
    <p:notesMasterId r:id="rId15"/>
  </p:notesMasterIdLst>
  <p:handoutMasterIdLst>
    <p:handoutMasterId r:id="rId16"/>
  </p:handoutMasterIdLst>
  <p:sldIdLst>
    <p:sldId id="266" r:id="rId2"/>
    <p:sldId id="271" r:id="rId3"/>
    <p:sldId id="276" r:id="rId4"/>
    <p:sldId id="268" r:id="rId5"/>
    <p:sldId id="272" r:id="rId6"/>
    <p:sldId id="286" r:id="rId7"/>
    <p:sldId id="285" r:id="rId8"/>
    <p:sldId id="278" r:id="rId9"/>
    <p:sldId id="288" r:id="rId10"/>
    <p:sldId id="270" r:id="rId11"/>
    <p:sldId id="283" r:id="rId12"/>
    <p:sldId id="287" r:id="rId13"/>
    <p:sldId id="280" r:id="rId14"/>
  </p:sldIdLst>
  <p:sldSz cx="9144000" cy="6858000" type="screen4x3"/>
  <p:notesSz cx="6789738" cy="9929813"/>
  <p:defaultTextStyle>
    <a:defPPr>
      <a:defRPr lang="sv-SE"/>
    </a:defPPr>
    <a:lvl1pPr algn="l" rtl="0" eaLnBrk="0" fontAlgn="base" hangingPunct="0">
      <a:spcBef>
        <a:spcPct val="0"/>
      </a:spcBef>
      <a:spcAft>
        <a:spcPct val="0"/>
      </a:spcAft>
      <a:defRPr sz="2400" b="1"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b="1"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b="1"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b="1"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b="1" kern="1200">
        <a:solidFill>
          <a:schemeClr val="tx1"/>
        </a:solidFill>
        <a:latin typeface="Times New Roman" pitchFamily="18" charset="0"/>
        <a:ea typeface="+mn-ea"/>
        <a:cs typeface="+mn-cs"/>
      </a:defRPr>
    </a:lvl5pPr>
    <a:lvl6pPr marL="2286000" algn="l" defTabSz="914400" rtl="0" eaLnBrk="1" latinLnBrk="0" hangingPunct="1">
      <a:defRPr sz="2400" b="1" kern="1200">
        <a:solidFill>
          <a:schemeClr val="tx1"/>
        </a:solidFill>
        <a:latin typeface="Times New Roman" pitchFamily="18" charset="0"/>
        <a:ea typeface="+mn-ea"/>
        <a:cs typeface="+mn-cs"/>
      </a:defRPr>
    </a:lvl6pPr>
    <a:lvl7pPr marL="2743200" algn="l" defTabSz="914400" rtl="0" eaLnBrk="1" latinLnBrk="0" hangingPunct="1">
      <a:defRPr sz="2400" b="1" kern="1200">
        <a:solidFill>
          <a:schemeClr val="tx1"/>
        </a:solidFill>
        <a:latin typeface="Times New Roman" pitchFamily="18" charset="0"/>
        <a:ea typeface="+mn-ea"/>
        <a:cs typeface="+mn-cs"/>
      </a:defRPr>
    </a:lvl7pPr>
    <a:lvl8pPr marL="3200400" algn="l" defTabSz="914400" rtl="0" eaLnBrk="1" latinLnBrk="0" hangingPunct="1">
      <a:defRPr sz="2400" b="1" kern="1200">
        <a:solidFill>
          <a:schemeClr val="tx1"/>
        </a:solidFill>
        <a:latin typeface="Times New Roman" pitchFamily="18" charset="0"/>
        <a:ea typeface="+mn-ea"/>
        <a:cs typeface="+mn-cs"/>
      </a:defRPr>
    </a:lvl8pPr>
    <a:lvl9pPr marL="3657600" algn="l" defTabSz="914400" rtl="0" eaLnBrk="1" latinLnBrk="0" hangingPunct="1">
      <a:defRPr sz="2400" b="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FFFF99"/>
    <a:srgbClr val="FFCCFF"/>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9741" autoAdjust="0"/>
  </p:normalViewPr>
  <p:slideViewPr>
    <p:cSldViewPr>
      <p:cViewPr>
        <p:scale>
          <a:sx n="75" d="100"/>
          <a:sy n="75" d="100"/>
        </p:scale>
        <p:origin x="-370" y="-2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632" y="504"/>
      </p:cViewPr>
      <p:guideLst>
        <p:guide orient="horz" pos="3128"/>
        <p:guide pos="2139"/>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2220" cy="496491"/>
          </a:xfrm>
          <a:prstGeom prst="rect">
            <a:avLst/>
          </a:prstGeom>
        </p:spPr>
        <p:txBody>
          <a:bodyPr vert="horz" lIns="93177" tIns="46589" rIns="93177" bIns="46589" rtlCol="0"/>
          <a:lstStyle>
            <a:lvl1pPr algn="l">
              <a:defRPr sz="1200"/>
            </a:lvl1pPr>
          </a:lstStyle>
          <a:p>
            <a:endParaRPr lang="sv-SE" dirty="0"/>
          </a:p>
        </p:txBody>
      </p:sp>
      <p:sp>
        <p:nvSpPr>
          <p:cNvPr id="3" name="Platshållare för datum 2"/>
          <p:cNvSpPr>
            <a:spLocks noGrp="1"/>
          </p:cNvSpPr>
          <p:nvPr>
            <p:ph type="dt" sz="quarter" idx="1"/>
          </p:nvPr>
        </p:nvSpPr>
        <p:spPr>
          <a:xfrm>
            <a:off x="3845947" y="0"/>
            <a:ext cx="2942220" cy="496491"/>
          </a:xfrm>
          <a:prstGeom prst="rect">
            <a:avLst/>
          </a:prstGeom>
        </p:spPr>
        <p:txBody>
          <a:bodyPr vert="horz" lIns="93177" tIns="46589" rIns="93177" bIns="46589" rtlCol="0"/>
          <a:lstStyle>
            <a:lvl1pPr algn="r">
              <a:defRPr sz="1200"/>
            </a:lvl1pPr>
          </a:lstStyle>
          <a:p>
            <a:fld id="{EDAC38A3-1C85-4EBC-A9BF-94CB4AB86568}" type="datetimeFigureOut">
              <a:rPr lang="sv-SE" smtClean="0"/>
              <a:pPr/>
              <a:t>2014-04-14</a:t>
            </a:fld>
            <a:endParaRPr lang="sv-SE" dirty="0"/>
          </a:p>
        </p:txBody>
      </p:sp>
      <p:sp>
        <p:nvSpPr>
          <p:cNvPr id="4" name="Platshållare för sidfot 3"/>
          <p:cNvSpPr>
            <a:spLocks noGrp="1"/>
          </p:cNvSpPr>
          <p:nvPr>
            <p:ph type="ftr" sz="quarter" idx="2"/>
          </p:nvPr>
        </p:nvSpPr>
        <p:spPr>
          <a:xfrm>
            <a:off x="0" y="9431599"/>
            <a:ext cx="2942220" cy="496491"/>
          </a:xfrm>
          <a:prstGeom prst="rect">
            <a:avLst/>
          </a:prstGeom>
        </p:spPr>
        <p:txBody>
          <a:bodyPr vert="horz" lIns="93177" tIns="46589" rIns="93177" bIns="46589" rtlCol="0" anchor="b"/>
          <a:lstStyle>
            <a:lvl1pPr algn="l">
              <a:defRPr sz="1200"/>
            </a:lvl1pPr>
          </a:lstStyle>
          <a:p>
            <a:endParaRPr lang="sv-SE" dirty="0"/>
          </a:p>
        </p:txBody>
      </p:sp>
      <p:sp>
        <p:nvSpPr>
          <p:cNvPr id="5" name="Platshållare för bildnummer 4"/>
          <p:cNvSpPr>
            <a:spLocks noGrp="1"/>
          </p:cNvSpPr>
          <p:nvPr>
            <p:ph type="sldNum" sz="quarter" idx="3"/>
          </p:nvPr>
        </p:nvSpPr>
        <p:spPr>
          <a:xfrm>
            <a:off x="3845947" y="9431599"/>
            <a:ext cx="2942220" cy="496491"/>
          </a:xfrm>
          <a:prstGeom prst="rect">
            <a:avLst/>
          </a:prstGeom>
        </p:spPr>
        <p:txBody>
          <a:bodyPr vert="horz" lIns="93177" tIns="46589" rIns="93177" bIns="46589" rtlCol="0" anchor="b"/>
          <a:lstStyle>
            <a:lvl1pPr algn="r">
              <a:defRPr sz="1200"/>
            </a:lvl1pPr>
          </a:lstStyle>
          <a:p>
            <a:fld id="{952933EC-548B-48AE-B2CF-A4E02D844E5F}" type="slidenum">
              <a:rPr lang="sv-SE" smtClean="0"/>
              <a:pPr/>
              <a:t>‹#›</a:t>
            </a:fld>
            <a:endParaRPr lang="sv-SE"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2220" cy="496491"/>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b="0"/>
            </a:lvl1pPr>
          </a:lstStyle>
          <a:p>
            <a:endParaRPr lang="sv-SE" dirty="0"/>
          </a:p>
        </p:txBody>
      </p:sp>
      <p:sp>
        <p:nvSpPr>
          <p:cNvPr id="3075" name="Rectangle 3"/>
          <p:cNvSpPr>
            <a:spLocks noGrp="1" noChangeArrowheads="1"/>
          </p:cNvSpPr>
          <p:nvPr>
            <p:ph type="dt" idx="1"/>
          </p:nvPr>
        </p:nvSpPr>
        <p:spPr bwMode="auto">
          <a:xfrm>
            <a:off x="3847518" y="0"/>
            <a:ext cx="2942220" cy="496491"/>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b="0"/>
            </a:lvl1pPr>
          </a:lstStyle>
          <a:p>
            <a:endParaRPr lang="sv-SE" dirty="0"/>
          </a:p>
        </p:txBody>
      </p:sp>
      <p:sp>
        <p:nvSpPr>
          <p:cNvPr id="3076" name="Rectangle 4"/>
          <p:cNvSpPr>
            <a:spLocks noGrp="1" noRot="1" noChangeAspect="1" noChangeArrowheads="1" noTextEdit="1"/>
          </p:cNvSpPr>
          <p:nvPr>
            <p:ph type="sldImg" idx="2"/>
          </p:nvPr>
        </p:nvSpPr>
        <p:spPr bwMode="auto">
          <a:xfrm>
            <a:off x="912813" y="744538"/>
            <a:ext cx="4964112" cy="3724275"/>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905299" y="4716661"/>
            <a:ext cx="4979141" cy="4468416"/>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p>
        </p:txBody>
      </p:sp>
      <p:sp>
        <p:nvSpPr>
          <p:cNvPr id="3078" name="Rectangle 6"/>
          <p:cNvSpPr>
            <a:spLocks noGrp="1" noChangeArrowheads="1"/>
          </p:cNvSpPr>
          <p:nvPr>
            <p:ph type="ftr" sz="quarter" idx="4"/>
          </p:nvPr>
        </p:nvSpPr>
        <p:spPr bwMode="auto">
          <a:xfrm>
            <a:off x="0" y="9433322"/>
            <a:ext cx="2942220" cy="496491"/>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b="0"/>
            </a:lvl1pPr>
          </a:lstStyle>
          <a:p>
            <a:endParaRPr lang="sv-SE" dirty="0"/>
          </a:p>
        </p:txBody>
      </p:sp>
      <p:sp>
        <p:nvSpPr>
          <p:cNvPr id="3079" name="Rectangle 7"/>
          <p:cNvSpPr>
            <a:spLocks noGrp="1" noChangeArrowheads="1"/>
          </p:cNvSpPr>
          <p:nvPr>
            <p:ph type="sldNum" sz="quarter" idx="5"/>
          </p:nvPr>
        </p:nvSpPr>
        <p:spPr bwMode="auto">
          <a:xfrm>
            <a:off x="3847518" y="9433322"/>
            <a:ext cx="2942220" cy="496491"/>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b="0"/>
            </a:lvl1pPr>
          </a:lstStyle>
          <a:p>
            <a:fld id="{5EA9E01A-9495-49C1-A803-064D0E960B6E}" type="slidenum">
              <a:rPr lang="sv-SE"/>
              <a:pPr/>
              <a:t>‹#›</a:t>
            </a:fld>
            <a:endParaRPr lang="sv-SE"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D6AA43-B981-4AE1-B748-55F99071C520}" type="slidenum">
              <a:rPr lang="sv-SE"/>
              <a:pPr/>
              <a:t>1</a:t>
            </a:fld>
            <a:endParaRPr lang="sv-SE" dirty="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pPr>
              <a:buFontTx/>
              <a:buNone/>
            </a:pPr>
            <a:endParaRPr lang="sv-S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D6AA43-B981-4AE1-B748-55F99071C520}" type="slidenum">
              <a:rPr lang="sv-SE"/>
              <a:pPr/>
              <a:t>10</a:t>
            </a:fld>
            <a:endParaRPr lang="sv-SE" dirty="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pPr>
              <a:buFontTx/>
              <a:buChar char="•"/>
            </a:pPr>
            <a:r>
              <a:rPr lang="sv-SE" dirty="0"/>
              <a:t>Marknadsför tillsammans med JHT, gör själv turistbroschyren</a:t>
            </a:r>
          </a:p>
          <a:p>
            <a:pPr>
              <a:buFontTx/>
              <a:buChar char="•"/>
            </a:pPr>
            <a:r>
              <a:rPr lang="sv-SE" dirty="0"/>
              <a:t>Hammerdals och Strömsunds camping</a:t>
            </a:r>
          </a:p>
          <a:p>
            <a:pPr>
              <a:buFontTx/>
              <a:buChar char="•"/>
            </a:pPr>
            <a:r>
              <a:rPr lang="sv-SE" dirty="0"/>
              <a:t>Hammerdals och Strömsunds turistbyrå, Hoting och Gäddede drivs på uppdrag av oss</a:t>
            </a:r>
          </a:p>
          <a:p>
            <a:pPr>
              <a:buFontTx/>
              <a:buChar char="•"/>
            </a:pPr>
            <a:r>
              <a:rPr lang="sv-SE" dirty="0"/>
              <a:t>Positiva Strömsund, kommunens marknads- och informationsgrupp, KY Vildmarksturism, Lokala BRÅ, Ungdomsrådet</a:t>
            </a:r>
          </a:p>
          <a:p>
            <a:pPr>
              <a:buFontTx/>
              <a:buChar char="•"/>
            </a:pPr>
            <a:r>
              <a:rPr lang="sv-SE" dirty="0"/>
              <a:t>??</a:t>
            </a:r>
          </a:p>
          <a:p>
            <a:pPr>
              <a:buFontTx/>
              <a:buChar char="•"/>
            </a:pPr>
            <a:r>
              <a:rPr lang="sv-SE" dirty="0"/>
              <a:t>Remissinstans KS</a:t>
            </a:r>
          </a:p>
          <a:p>
            <a:pPr>
              <a:buFontTx/>
              <a:buChar char="•"/>
            </a:pPr>
            <a:r>
              <a:rPr lang="sv-SE" dirty="0"/>
              <a:t>Extern mer på nästa sida</a:t>
            </a:r>
          </a:p>
          <a:p>
            <a:pPr>
              <a:buFontTx/>
              <a:buChar char="•"/>
            </a:pPr>
            <a:r>
              <a:rPr lang="sv-SE" dirty="0"/>
              <a:t>Medverkat i bildandet av en skoterallians samt konkter med Skoterklubbar</a:t>
            </a:r>
          </a:p>
          <a:p>
            <a:pPr>
              <a:buFontTx/>
              <a:buChar char="•"/>
            </a:pPr>
            <a:r>
              <a:rPr lang="sv-SE" dirty="0"/>
              <a:t>En ny fiskebroschyr (utom fjällen) är precis klar. Eftersom vi ritar kartorna själva har vi fullständiga rättigheter och har möjlighet att låta fiskeföreningarna använda dem till informationstavlor, egna broschyrer och hemsidor. Nu pågår arbetet för fjälldelen också.</a:t>
            </a:r>
          </a:p>
          <a:p>
            <a:pPr>
              <a:buFontTx/>
              <a:buChar char="•"/>
            </a:pPr>
            <a:r>
              <a:rPr lang="sv-SE" dirty="0"/>
              <a:t>Fr o m 1 januari 2006 har vi ansvar för konsumentrådgivning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D6AA43-B981-4AE1-B748-55F99071C520}" type="slidenum">
              <a:rPr lang="sv-SE"/>
              <a:pPr/>
              <a:t>11</a:t>
            </a:fld>
            <a:endParaRPr lang="sv-SE" dirty="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pPr>
              <a:buFontTx/>
              <a:buChar char="•"/>
            </a:pPr>
            <a:r>
              <a:rPr lang="sv-SE" dirty="0"/>
              <a:t>Marknadsför tillsammans med JHT, gör själv turistbroschyren</a:t>
            </a:r>
          </a:p>
          <a:p>
            <a:pPr>
              <a:buFontTx/>
              <a:buChar char="•"/>
            </a:pPr>
            <a:r>
              <a:rPr lang="sv-SE" dirty="0"/>
              <a:t>Hammerdals och Strömsunds camping</a:t>
            </a:r>
          </a:p>
          <a:p>
            <a:pPr>
              <a:buFontTx/>
              <a:buChar char="•"/>
            </a:pPr>
            <a:r>
              <a:rPr lang="sv-SE" dirty="0"/>
              <a:t>Hammerdals och Strömsunds turistbyrå, Hoting och Gäddede drivs på uppdrag av oss</a:t>
            </a:r>
          </a:p>
          <a:p>
            <a:pPr>
              <a:buFontTx/>
              <a:buChar char="•"/>
            </a:pPr>
            <a:r>
              <a:rPr lang="sv-SE" dirty="0"/>
              <a:t>Positiva Strömsund, kommunens marknads- och informationsgrupp, KY Vildmarksturism, Lokala BRÅ, Ungdomsrådet</a:t>
            </a:r>
          </a:p>
          <a:p>
            <a:pPr>
              <a:buFontTx/>
              <a:buChar char="•"/>
            </a:pPr>
            <a:r>
              <a:rPr lang="sv-SE" dirty="0"/>
              <a:t>??</a:t>
            </a:r>
          </a:p>
          <a:p>
            <a:pPr>
              <a:buFontTx/>
              <a:buChar char="•"/>
            </a:pPr>
            <a:r>
              <a:rPr lang="sv-SE" dirty="0"/>
              <a:t>Remissinstans KS</a:t>
            </a:r>
          </a:p>
          <a:p>
            <a:pPr>
              <a:buFontTx/>
              <a:buChar char="•"/>
            </a:pPr>
            <a:r>
              <a:rPr lang="sv-SE" dirty="0"/>
              <a:t>Extern mer på nästa sida</a:t>
            </a:r>
          </a:p>
          <a:p>
            <a:pPr>
              <a:buFontTx/>
              <a:buChar char="•"/>
            </a:pPr>
            <a:r>
              <a:rPr lang="sv-SE" dirty="0"/>
              <a:t>Medverkat i bildandet av en skoterallians samt konkter med Skoterklubbar</a:t>
            </a:r>
          </a:p>
          <a:p>
            <a:pPr>
              <a:buFontTx/>
              <a:buChar char="•"/>
            </a:pPr>
            <a:r>
              <a:rPr lang="sv-SE" dirty="0"/>
              <a:t>En ny fiskebroschyr (utom fjällen) är precis klar. Eftersom vi ritar kartorna själva har vi fullständiga rättigheter och har möjlighet att låta fiskeföreningarna använda dem till informationstavlor, egna broschyrer och hemsidor. Nu pågår arbetet för fjälldelen också.</a:t>
            </a:r>
          </a:p>
          <a:p>
            <a:pPr>
              <a:buFontTx/>
              <a:buChar char="•"/>
            </a:pPr>
            <a:r>
              <a:rPr lang="sv-SE" dirty="0"/>
              <a:t>Fr o m 1 januari 2006 har vi ansvar för konsumentrådgivning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D6AA43-B981-4AE1-B748-55F99071C520}" type="slidenum">
              <a:rPr lang="sv-SE"/>
              <a:pPr/>
              <a:t>12</a:t>
            </a:fld>
            <a:endParaRPr lang="sv-SE" dirty="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pPr>
              <a:buFontTx/>
              <a:buChar char="•"/>
            </a:pPr>
            <a:r>
              <a:rPr lang="sv-SE" dirty="0"/>
              <a:t>Marknadsför tillsammans med JHT, gör själv turistbroschyren</a:t>
            </a:r>
          </a:p>
          <a:p>
            <a:pPr>
              <a:buFontTx/>
              <a:buChar char="•"/>
            </a:pPr>
            <a:r>
              <a:rPr lang="sv-SE" dirty="0"/>
              <a:t>Hammerdals och Strömsunds camping</a:t>
            </a:r>
          </a:p>
          <a:p>
            <a:pPr>
              <a:buFontTx/>
              <a:buChar char="•"/>
            </a:pPr>
            <a:r>
              <a:rPr lang="sv-SE" dirty="0"/>
              <a:t>Hammerdals och Strömsunds turistbyrå, Hoting och Gäddede drivs på uppdrag av oss</a:t>
            </a:r>
          </a:p>
          <a:p>
            <a:pPr>
              <a:buFontTx/>
              <a:buChar char="•"/>
            </a:pPr>
            <a:r>
              <a:rPr lang="sv-SE" dirty="0"/>
              <a:t>Positiva Strömsund, kommunens marknads- och informationsgrupp, KY Vildmarksturism, Lokala BRÅ, Ungdomsrådet</a:t>
            </a:r>
          </a:p>
          <a:p>
            <a:pPr>
              <a:buFontTx/>
              <a:buChar char="•"/>
            </a:pPr>
            <a:r>
              <a:rPr lang="sv-SE" dirty="0"/>
              <a:t>??</a:t>
            </a:r>
          </a:p>
          <a:p>
            <a:pPr>
              <a:buFontTx/>
              <a:buChar char="•"/>
            </a:pPr>
            <a:r>
              <a:rPr lang="sv-SE" dirty="0"/>
              <a:t>Remissinstans KS</a:t>
            </a:r>
          </a:p>
          <a:p>
            <a:pPr>
              <a:buFontTx/>
              <a:buChar char="•"/>
            </a:pPr>
            <a:r>
              <a:rPr lang="sv-SE" dirty="0"/>
              <a:t>Extern mer på nästa sida</a:t>
            </a:r>
          </a:p>
          <a:p>
            <a:pPr>
              <a:buFontTx/>
              <a:buChar char="•"/>
            </a:pPr>
            <a:r>
              <a:rPr lang="sv-SE" dirty="0"/>
              <a:t>Medverkat i bildandet av en skoterallians samt konkter med Skoterklubbar</a:t>
            </a:r>
          </a:p>
          <a:p>
            <a:pPr>
              <a:buFontTx/>
              <a:buChar char="•"/>
            </a:pPr>
            <a:r>
              <a:rPr lang="sv-SE" dirty="0"/>
              <a:t>En ny fiskebroschyr (utom fjällen) är precis klar. Eftersom vi ritar kartorna själva har vi fullständiga rättigheter och har möjlighet att låta fiskeföreningarna använda dem till informationstavlor, egna broschyrer och hemsidor. Nu pågår arbetet för fjälldelen också.</a:t>
            </a:r>
          </a:p>
          <a:p>
            <a:pPr>
              <a:buFontTx/>
              <a:buChar char="•"/>
            </a:pPr>
            <a:r>
              <a:rPr lang="sv-SE" dirty="0"/>
              <a:t>Fr o m 1 januari 2006 har vi ansvar för konsumentrådgivning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D6AA43-B981-4AE1-B748-55F99071C520}" type="slidenum">
              <a:rPr lang="sv-SE"/>
              <a:pPr/>
              <a:t>13</a:t>
            </a:fld>
            <a:endParaRPr lang="sv-SE" dirty="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pPr>
              <a:buFontTx/>
              <a:buChar char="•"/>
            </a:pPr>
            <a:r>
              <a:rPr lang="sv-SE" dirty="0"/>
              <a:t>Marknadsför tillsammans med JHT, gör själv turistbroschyren</a:t>
            </a:r>
          </a:p>
          <a:p>
            <a:pPr>
              <a:buFontTx/>
              <a:buChar char="•"/>
            </a:pPr>
            <a:r>
              <a:rPr lang="sv-SE" dirty="0"/>
              <a:t>Hammerdals och Strömsunds camping</a:t>
            </a:r>
          </a:p>
          <a:p>
            <a:pPr>
              <a:buFontTx/>
              <a:buChar char="•"/>
            </a:pPr>
            <a:r>
              <a:rPr lang="sv-SE" dirty="0"/>
              <a:t>Hammerdals och Strömsunds turistbyrå, Hoting och Gäddede drivs på uppdrag av oss</a:t>
            </a:r>
          </a:p>
          <a:p>
            <a:pPr>
              <a:buFontTx/>
              <a:buChar char="•"/>
            </a:pPr>
            <a:r>
              <a:rPr lang="sv-SE" dirty="0"/>
              <a:t>Positiva Strömsund, kommunens marknads- och informationsgrupp, KY Vildmarksturism, Lokala BRÅ, Ungdomsrådet</a:t>
            </a:r>
          </a:p>
          <a:p>
            <a:pPr>
              <a:buFontTx/>
              <a:buChar char="•"/>
            </a:pPr>
            <a:r>
              <a:rPr lang="sv-SE" dirty="0"/>
              <a:t>??</a:t>
            </a:r>
          </a:p>
          <a:p>
            <a:pPr>
              <a:buFontTx/>
              <a:buChar char="•"/>
            </a:pPr>
            <a:r>
              <a:rPr lang="sv-SE" dirty="0"/>
              <a:t>Remissinstans KS</a:t>
            </a:r>
          </a:p>
          <a:p>
            <a:pPr>
              <a:buFontTx/>
              <a:buChar char="•"/>
            </a:pPr>
            <a:r>
              <a:rPr lang="sv-SE" dirty="0"/>
              <a:t>Extern mer på nästa sida</a:t>
            </a:r>
          </a:p>
          <a:p>
            <a:pPr>
              <a:buFontTx/>
              <a:buChar char="•"/>
            </a:pPr>
            <a:r>
              <a:rPr lang="sv-SE" dirty="0"/>
              <a:t>Medverkat i bildandet av en skoterallians samt konkter med Skoterklubbar</a:t>
            </a:r>
          </a:p>
          <a:p>
            <a:pPr>
              <a:buFontTx/>
              <a:buChar char="•"/>
            </a:pPr>
            <a:r>
              <a:rPr lang="sv-SE" dirty="0"/>
              <a:t>En ny fiskebroschyr (utom fjällen) är precis klar. Eftersom vi ritar kartorna själva har vi fullständiga rättigheter och har möjlighet att låta fiskeföreningarna använda dem till informationstavlor, egna broschyrer och hemsidor. Nu pågår arbetet för fjälldelen också.</a:t>
            </a:r>
          </a:p>
          <a:p>
            <a:pPr>
              <a:buFontTx/>
              <a:buChar char="•"/>
            </a:pPr>
            <a:r>
              <a:rPr lang="sv-SE" dirty="0"/>
              <a:t>Fr o m 1 januari 2006 har vi ansvar för konsumentrådgivning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D6AA43-B981-4AE1-B748-55F99071C520}" type="slidenum">
              <a:rPr lang="sv-SE"/>
              <a:pPr/>
              <a:t>2</a:t>
            </a:fld>
            <a:endParaRPr lang="sv-SE" dirty="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pPr>
              <a:buFontTx/>
              <a:buChar char="•"/>
            </a:pPr>
            <a:r>
              <a:rPr lang="sv-SE" dirty="0"/>
              <a:t>Marknadsför tillsammans med JHT, gör själv turistbroschyren</a:t>
            </a:r>
          </a:p>
          <a:p>
            <a:pPr>
              <a:buFontTx/>
              <a:buChar char="•"/>
            </a:pPr>
            <a:r>
              <a:rPr lang="sv-SE" dirty="0"/>
              <a:t>Hammerdals och Strömsunds camping</a:t>
            </a:r>
          </a:p>
          <a:p>
            <a:pPr>
              <a:buFontTx/>
              <a:buChar char="•"/>
            </a:pPr>
            <a:r>
              <a:rPr lang="sv-SE" dirty="0"/>
              <a:t>Hammerdals och Strömsunds turistbyrå, Hoting och Gäddede drivs på uppdrag av oss</a:t>
            </a:r>
          </a:p>
          <a:p>
            <a:pPr>
              <a:buFontTx/>
              <a:buChar char="•"/>
            </a:pPr>
            <a:r>
              <a:rPr lang="sv-SE" dirty="0"/>
              <a:t>Positiva Strömsund, kommunens marknads- och informationsgrupp, KY Vildmarksturism, Lokala BRÅ, Ungdomsrådet</a:t>
            </a:r>
          </a:p>
          <a:p>
            <a:pPr>
              <a:buFontTx/>
              <a:buChar char="•"/>
            </a:pPr>
            <a:r>
              <a:rPr lang="sv-SE" dirty="0"/>
              <a:t>??</a:t>
            </a:r>
          </a:p>
          <a:p>
            <a:pPr>
              <a:buFontTx/>
              <a:buChar char="•"/>
            </a:pPr>
            <a:r>
              <a:rPr lang="sv-SE" dirty="0"/>
              <a:t>Remissinstans KS</a:t>
            </a:r>
          </a:p>
          <a:p>
            <a:pPr>
              <a:buFontTx/>
              <a:buChar char="•"/>
            </a:pPr>
            <a:r>
              <a:rPr lang="sv-SE" dirty="0"/>
              <a:t>Extern mer på nästa sida</a:t>
            </a:r>
          </a:p>
          <a:p>
            <a:pPr>
              <a:buFontTx/>
              <a:buChar char="•"/>
            </a:pPr>
            <a:r>
              <a:rPr lang="sv-SE" dirty="0"/>
              <a:t>Medverkat i bildandet av en skoterallians samt konkter med Skoterklubbar</a:t>
            </a:r>
          </a:p>
          <a:p>
            <a:pPr>
              <a:buFontTx/>
              <a:buChar char="•"/>
            </a:pPr>
            <a:r>
              <a:rPr lang="sv-SE" dirty="0"/>
              <a:t>En ny fiskebroschyr (utom fjällen) är precis klar. Eftersom vi ritar kartorna själva har vi fullständiga rättigheter och har möjlighet att låta fiskeföreningarna använda dem till informationstavlor, egna broschyrer och hemsidor. Nu pågår arbetet för fjälldelen också.</a:t>
            </a:r>
          </a:p>
          <a:p>
            <a:pPr>
              <a:buFontTx/>
              <a:buChar char="•"/>
            </a:pPr>
            <a:r>
              <a:rPr lang="sv-SE" dirty="0"/>
              <a:t>Fr o m 1 januari 2006 har vi ansvar för konsumentrådgivning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D6AA43-B981-4AE1-B748-55F99071C520}" type="slidenum">
              <a:rPr lang="sv-SE"/>
              <a:pPr/>
              <a:t>3</a:t>
            </a:fld>
            <a:endParaRPr lang="sv-SE" dirty="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pPr>
              <a:buFontTx/>
              <a:buChar char="•"/>
            </a:pPr>
            <a:r>
              <a:rPr lang="sv-SE" dirty="0"/>
              <a:t>Marknadsför tillsammans med JHT, gör själv turistbroschyren</a:t>
            </a:r>
          </a:p>
          <a:p>
            <a:pPr>
              <a:buFontTx/>
              <a:buChar char="•"/>
            </a:pPr>
            <a:r>
              <a:rPr lang="sv-SE" dirty="0"/>
              <a:t>Hammerdals och Strömsunds camping</a:t>
            </a:r>
          </a:p>
          <a:p>
            <a:pPr>
              <a:buFontTx/>
              <a:buChar char="•"/>
            </a:pPr>
            <a:r>
              <a:rPr lang="sv-SE" dirty="0"/>
              <a:t>Hammerdals och Strömsunds turistbyrå, Hoting och Gäddede drivs på uppdrag av oss</a:t>
            </a:r>
          </a:p>
          <a:p>
            <a:pPr>
              <a:buFontTx/>
              <a:buChar char="•"/>
            </a:pPr>
            <a:r>
              <a:rPr lang="sv-SE" dirty="0"/>
              <a:t>Positiva Strömsund, kommunens marknads- och informationsgrupp, KY Vildmarksturism, Lokala BRÅ, Ungdomsrådet</a:t>
            </a:r>
          </a:p>
          <a:p>
            <a:pPr>
              <a:buFontTx/>
              <a:buChar char="•"/>
            </a:pPr>
            <a:r>
              <a:rPr lang="sv-SE" dirty="0"/>
              <a:t>??</a:t>
            </a:r>
          </a:p>
          <a:p>
            <a:pPr>
              <a:buFontTx/>
              <a:buChar char="•"/>
            </a:pPr>
            <a:r>
              <a:rPr lang="sv-SE" dirty="0"/>
              <a:t>Remissinstans KS</a:t>
            </a:r>
          </a:p>
          <a:p>
            <a:pPr>
              <a:buFontTx/>
              <a:buChar char="•"/>
            </a:pPr>
            <a:r>
              <a:rPr lang="sv-SE" dirty="0"/>
              <a:t>Extern mer på nästa sida</a:t>
            </a:r>
          </a:p>
          <a:p>
            <a:pPr>
              <a:buFontTx/>
              <a:buChar char="•"/>
            </a:pPr>
            <a:r>
              <a:rPr lang="sv-SE" dirty="0"/>
              <a:t>Medverkat i bildandet av en skoterallians samt konkter med Skoterklubbar</a:t>
            </a:r>
          </a:p>
          <a:p>
            <a:pPr>
              <a:buFontTx/>
              <a:buChar char="•"/>
            </a:pPr>
            <a:r>
              <a:rPr lang="sv-SE" dirty="0"/>
              <a:t>En ny fiskebroschyr (utom fjällen) är precis klar. Eftersom vi ritar kartorna själva har vi fullständiga rättigheter och har möjlighet att låta fiskeföreningarna använda dem till informationstavlor, egna broschyrer och hemsidor. Nu pågår arbetet för fjälldelen också.</a:t>
            </a:r>
          </a:p>
          <a:p>
            <a:pPr>
              <a:buFontTx/>
              <a:buChar char="•"/>
            </a:pPr>
            <a:r>
              <a:rPr lang="sv-SE" dirty="0"/>
              <a:t>Fr o m 1 januari 2006 har vi ansvar för konsumentrådgivning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D6AA43-B981-4AE1-B748-55F99071C520}" type="slidenum">
              <a:rPr lang="sv-SE"/>
              <a:pPr/>
              <a:t>4</a:t>
            </a:fld>
            <a:endParaRPr lang="sv-SE" dirty="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pPr>
              <a:buFontTx/>
              <a:buChar char="•"/>
            </a:pPr>
            <a:r>
              <a:rPr lang="sv-SE" dirty="0"/>
              <a:t>Marknadsför tillsammans med JHT, gör själv turistbroschyren</a:t>
            </a:r>
          </a:p>
          <a:p>
            <a:pPr>
              <a:buFontTx/>
              <a:buChar char="•"/>
            </a:pPr>
            <a:r>
              <a:rPr lang="sv-SE" dirty="0"/>
              <a:t>Hammerdals och Strömsunds camping</a:t>
            </a:r>
          </a:p>
          <a:p>
            <a:pPr>
              <a:buFontTx/>
              <a:buChar char="•"/>
            </a:pPr>
            <a:r>
              <a:rPr lang="sv-SE" dirty="0"/>
              <a:t>Hammerdals och Strömsunds turistbyrå, Hoting och Gäddede drivs på uppdrag av oss</a:t>
            </a:r>
          </a:p>
          <a:p>
            <a:pPr>
              <a:buFontTx/>
              <a:buChar char="•"/>
            </a:pPr>
            <a:r>
              <a:rPr lang="sv-SE" dirty="0"/>
              <a:t>Positiva Strömsund, kommunens marknads- och informationsgrupp, KY Vildmarksturism, Lokala BRÅ, Ungdomsrådet</a:t>
            </a:r>
          </a:p>
          <a:p>
            <a:pPr>
              <a:buFontTx/>
              <a:buChar char="•"/>
            </a:pPr>
            <a:r>
              <a:rPr lang="sv-SE" dirty="0"/>
              <a:t>??</a:t>
            </a:r>
          </a:p>
          <a:p>
            <a:pPr>
              <a:buFontTx/>
              <a:buChar char="•"/>
            </a:pPr>
            <a:r>
              <a:rPr lang="sv-SE" dirty="0"/>
              <a:t>Remissinstans KS</a:t>
            </a:r>
          </a:p>
          <a:p>
            <a:pPr>
              <a:buFontTx/>
              <a:buChar char="•"/>
            </a:pPr>
            <a:r>
              <a:rPr lang="sv-SE" dirty="0"/>
              <a:t>Extern mer på nästa sida</a:t>
            </a:r>
          </a:p>
          <a:p>
            <a:pPr>
              <a:buFontTx/>
              <a:buChar char="•"/>
            </a:pPr>
            <a:r>
              <a:rPr lang="sv-SE" dirty="0"/>
              <a:t>Medverkat i bildandet av en skoterallians samt konkter med Skoterklubbar</a:t>
            </a:r>
          </a:p>
          <a:p>
            <a:pPr>
              <a:buFontTx/>
              <a:buChar char="•"/>
            </a:pPr>
            <a:r>
              <a:rPr lang="sv-SE" dirty="0"/>
              <a:t>En ny fiskebroschyr (utom fjällen) är precis klar. Eftersom vi ritar kartorna själva har vi fullständiga rättigheter och har möjlighet att låta fiskeföreningarna använda dem till informationstavlor, egna broschyrer och hemsidor. Nu pågår arbetet för fjälldelen också.</a:t>
            </a:r>
          </a:p>
          <a:p>
            <a:pPr>
              <a:buFontTx/>
              <a:buChar char="•"/>
            </a:pPr>
            <a:r>
              <a:rPr lang="sv-SE" dirty="0"/>
              <a:t>Fr o m 1 januari 2006 har vi ansvar för konsumentrådgivning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D6AA43-B981-4AE1-B748-55F99071C520}" type="slidenum">
              <a:rPr lang="sv-SE"/>
              <a:pPr/>
              <a:t>5</a:t>
            </a:fld>
            <a:endParaRPr lang="sv-SE" dirty="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pPr>
              <a:buFontTx/>
              <a:buChar char="•"/>
            </a:pPr>
            <a:r>
              <a:rPr lang="sv-SE" dirty="0"/>
              <a:t>Marknadsför tillsammans med JHT, gör själv turistbroschyren</a:t>
            </a:r>
          </a:p>
          <a:p>
            <a:pPr>
              <a:buFontTx/>
              <a:buChar char="•"/>
            </a:pPr>
            <a:r>
              <a:rPr lang="sv-SE" dirty="0"/>
              <a:t>Hammerdals och Strömsunds camping</a:t>
            </a:r>
          </a:p>
          <a:p>
            <a:pPr>
              <a:buFontTx/>
              <a:buChar char="•"/>
            </a:pPr>
            <a:r>
              <a:rPr lang="sv-SE" dirty="0"/>
              <a:t>Hammerdals och Strömsunds turistbyrå, Hoting och Gäddede drivs på uppdrag av oss</a:t>
            </a:r>
          </a:p>
          <a:p>
            <a:pPr>
              <a:buFontTx/>
              <a:buChar char="•"/>
            </a:pPr>
            <a:r>
              <a:rPr lang="sv-SE" dirty="0"/>
              <a:t>Positiva Strömsund, kommunens marknads- och informationsgrupp, KY Vildmarksturism, Lokala BRÅ, Ungdomsrådet</a:t>
            </a:r>
          </a:p>
          <a:p>
            <a:pPr>
              <a:buFontTx/>
              <a:buChar char="•"/>
            </a:pPr>
            <a:r>
              <a:rPr lang="sv-SE" dirty="0"/>
              <a:t>??</a:t>
            </a:r>
          </a:p>
          <a:p>
            <a:pPr>
              <a:buFontTx/>
              <a:buChar char="•"/>
            </a:pPr>
            <a:r>
              <a:rPr lang="sv-SE" dirty="0"/>
              <a:t>Remissinstans KS</a:t>
            </a:r>
          </a:p>
          <a:p>
            <a:pPr>
              <a:buFontTx/>
              <a:buChar char="•"/>
            </a:pPr>
            <a:r>
              <a:rPr lang="sv-SE" dirty="0"/>
              <a:t>Extern mer på nästa sida</a:t>
            </a:r>
          </a:p>
          <a:p>
            <a:pPr>
              <a:buFontTx/>
              <a:buChar char="•"/>
            </a:pPr>
            <a:r>
              <a:rPr lang="sv-SE" dirty="0"/>
              <a:t>Medverkat i bildandet av en skoterallians samt konkter med Skoterklubbar</a:t>
            </a:r>
          </a:p>
          <a:p>
            <a:pPr>
              <a:buFontTx/>
              <a:buChar char="•"/>
            </a:pPr>
            <a:r>
              <a:rPr lang="sv-SE" dirty="0"/>
              <a:t>En ny fiskebroschyr (utom fjällen) är precis klar. Eftersom vi ritar kartorna själva har vi fullständiga rättigheter och har möjlighet att låta fiskeföreningarna använda dem till informationstavlor, egna broschyrer och hemsidor. Nu pågår arbetet för fjälldelen också.</a:t>
            </a:r>
          </a:p>
          <a:p>
            <a:pPr>
              <a:buFontTx/>
              <a:buChar char="•"/>
            </a:pPr>
            <a:r>
              <a:rPr lang="sv-SE" dirty="0"/>
              <a:t>Fr o m 1 januari 2006 har vi ansvar för konsumentrådgivning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D6AA43-B981-4AE1-B748-55F99071C520}" type="slidenum">
              <a:rPr lang="sv-SE"/>
              <a:pPr/>
              <a:t>6</a:t>
            </a:fld>
            <a:endParaRPr lang="sv-SE" dirty="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pPr>
              <a:buFontTx/>
              <a:buChar char="•"/>
            </a:pPr>
            <a:r>
              <a:rPr lang="sv-SE" dirty="0"/>
              <a:t>Marknadsför tillsammans med JHT, gör själv turistbroschyren</a:t>
            </a:r>
          </a:p>
          <a:p>
            <a:pPr>
              <a:buFontTx/>
              <a:buChar char="•"/>
            </a:pPr>
            <a:r>
              <a:rPr lang="sv-SE" dirty="0"/>
              <a:t>Hammerdals och Strömsunds camping</a:t>
            </a:r>
          </a:p>
          <a:p>
            <a:pPr>
              <a:buFontTx/>
              <a:buChar char="•"/>
            </a:pPr>
            <a:r>
              <a:rPr lang="sv-SE" dirty="0"/>
              <a:t>Hammerdals och Strömsunds turistbyrå, Hoting och Gäddede drivs på uppdrag av oss</a:t>
            </a:r>
          </a:p>
          <a:p>
            <a:pPr>
              <a:buFontTx/>
              <a:buChar char="•"/>
            </a:pPr>
            <a:r>
              <a:rPr lang="sv-SE" dirty="0"/>
              <a:t>Positiva Strömsund, kommunens marknads- och informationsgrupp, KY Vildmarksturism, Lokala BRÅ, Ungdomsrådet</a:t>
            </a:r>
          </a:p>
          <a:p>
            <a:pPr>
              <a:buFontTx/>
              <a:buChar char="•"/>
            </a:pPr>
            <a:r>
              <a:rPr lang="sv-SE" dirty="0"/>
              <a:t>??</a:t>
            </a:r>
          </a:p>
          <a:p>
            <a:pPr>
              <a:buFontTx/>
              <a:buChar char="•"/>
            </a:pPr>
            <a:r>
              <a:rPr lang="sv-SE" dirty="0"/>
              <a:t>Remissinstans KS</a:t>
            </a:r>
          </a:p>
          <a:p>
            <a:pPr>
              <a:buFontTx/>
              <a:buChar char="•"/>
            </a:pPr>
            <a:r>
              <a:rPr lang="sv-SE" dirty="0"/>
              <a:t>Extern mer på nästa sida</a:t>
            </a:r>
          </a:p>
          <a:p>
            <a:pPr>
              <a:buFontTx/>
              <a:buChar char="•"/>
            </a:pPr>
            <a:r>
              <a:rPr lang="sv-SE" dirty="0"/>
              <a:t>Medverkat i bildandet av en skoterallians samt konkter med Skoterklubbar</a:t>
            </a:r>
          </a:p>
          <a:p>
            <a:pPr>
              <a:buFontTx/>
              <a:buChar char="•"/>
            </a:pPr>
            <a:r>
              <a:rPr lang="sv-SE" dirty="0"/>
              <a:t>En ny fiskebroschyr (utom fjällen) är precis klar. Eftersom vi ritar kartorna själva har vi fullständiga rättigheter och har möjlighet att låta fiskeföreningarna använda dem till informationstavlor, egna broschyrer och hemsidor. Nu pågår arbetet för fjälldelen också.</a:t>
            </a:r>
          </a:p>
          <a:p>
            <a:pPr>
              <a:buFontTx/>
              <a:buChar char="•"/>
            </a:pPr>
            <a:r>
              <a:rPr lang="sv-SE" dirty="0"/>
              <a:t>Fr o m 1 januari 2006 har vi ansvar för konsumentrådgivning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D6AA43-B981-4AE1-B748-55F99071C520}" type="slidenum">
              <a:rPr lang="sv-SE"/>
              <a:pPr/>
              <a:t>7</a:t>
            </a:fld>
            <a:endParaRPr lang="sv-SE" dirty="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pPr>
              <a:buFontTx/>
              <a:buChar char="•"/>
            </a:pPr>
            <a:r>
              <a:rPr lang="sv-SE" dirty="0"/>
              <a:t>Marknadsför tillsammans med JHT, gör själv turistbroschyren</a:t>
            </a:r>
          </a:p>
          <a:p>
            <a:pPr>
              <a:buFontTx/>
              <a:buChar char="•"/>
            </a:pPr>
            <a:r>
              <a:rPr lang="sv-SE" dirty="0"/>
              <a:t>Hammerdals och Strömsunds camping</a:t>
            </a:r>
          </a:p>
          <a:p>
            <a:pPr>
              <a:buFontTx/>
              <a:buChar char="•"/>
            </a:pPr>
            <a:r>
              <a:rPr lang="sv-SE" dirty="0"/>
              <a:t>Hammerdals och Strömsunds turistbyrå, Hoting och Gäddede drivs på uppdrag av oss</a:t>
            </a:r>
          </a:p>
          <a:p>
            <a:pPr>
              <a:buFontTx/>
              <a:buChar char="•"/>
            </a:pPr>
            <a:r>
              <a:rPr lang="sv-SE" dirty="0"/>
              <a:t>Positiva Strömsund, kommunens marknads- och informationsgrupp, KY Vildmarksturism, Lokala BRÅ, Ungdomsrådet</a:t>
            </a:r>
          </a:p>
          <a:p>
            <a:pPr>
              <a:buFontTx/>
              <a:buChar char="•"/>
            </a:pPr>
            <a:r>
              <a:rPr lang="sv-SE" dirty="0"/>
              <a:t>??</a:t>
            </a:r>
          </a:p>
          <a:p>
            <a:pPr>
              <a:buFontTx/>
              <a:buChar char="•"/>
            </a:pPr>
            <a:r>
              <a:rPr lang="sv-SE" dirty="0"/>
              <a:t>Remissinstans KS</a:t>
            </a:r>
          </a:p>
          <a:p>
            <a:pPr>
              <a:buFontTx/>
              <a:buChar char="•"/>
            </a:pPr>
            <a:r>
              <a:rPr lang="sv-SE" dirty="0"/>
              <a:t>Extern mer på nästa sida</a:t>
            </a:r>
          </a:p>
          <a:p>
            <a:pPr>
              <a:buFontTx/>
              <a:buChar char="•"/>
            </a:pPr>
            <a:r>
              <a:rPr lang="sv-SE" dirty="0"/>
              <a:t>Medverkat i bildandet av en skoterallians samt konkter med Skoterklubbar</a:t>
            </a:r>
          </a:p>
          <a:p>
            <a:pPr>
              <a:buFontTx/>
              <a:buChar char="•"/>
            </a:pPr>
            <a:r>
              <a:rPr lang="sv-SE" dirty="0"/>
              <a:t>En ny fiskebroschyr (utom fjällen) är precis klar. Eftersom vi ritar kartorna själva har vi fullständiga rättigheter och har möjlighet att låta fiskeföreningarna använda dem till informationstavlor, egna broschyrer och hemsidor. Nu pågår arbetet för fjälldelen också.</a:t>
            </a:r>
          </a:p>
          <a:p>
            <a:pPr>
              <a:buFontTx/>
              <a:buChar char="•"/>
            </a:pPr>
            <a:r>
              <a:rPr lang="sv-SE" dirty="0"/>
              <a:t>Fr o m 1 januari 2006 har vi ansvar för konsumentrådgivning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D6AA43-B981-4AE1-B748-55F99071C520}" type="slidenum">
              <a:rPr lang="sv-SE"/>
              <a:pPr/>
              <a:t>8</a:t>
            </a:fld>
            <a:endParaRPr lang="sv-SE" dirty="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pPr>
              <a:buFontTx/>
              <a:buChar char="•"/>
            </a:pPr>
            <a:r>
              <a:rPr lang="sv-SE" dirty="0"/>
              <a:t>Marknadsför tillsammans med JHT, gör själv turistbroschyren</a:t>
            </a:r>
          </a:p>
          <a:p>
            <a:pPr>
              <a:buFontTx/>
              <a:buChar char="•"/>
            </a:pPr>
            <a:r>
              <a:rPr lang="sv-SE" dirty="0"/>
              <a:t>Hammerdals och Strömsunds camping</a:t>
            </a:r>
          </a:p>
          <a:p>
            <a:pPr>
              <a:buFontTx/>
              <a:buChar char="•"/>
            </a:pPr>
            <a:r>
              <a:rPr lang="sv-SE" dirty="0"/>
              <a:t>Hammerdals och Strömsunds turistbyrå, Hoting och Gäddede drivs på uppdrag av oss</a:t>
            </a:r>
          </a:p>
          <a:p>
            <a:pPr>
              <a:buFontTx/>
              <a:buChar char="•"/>
            </a:pPr>
            <a:r>
              <a:rPr lang="sv-SE" dirty="0"/>
              <a:t>Positiva Strömsund, kommunens marknads- och informationsgrupp, KY Vildmarksturism, Lokala BRÅ, Ungdomsrådet</a:t>
            </a:r>
          </a:p>
          <a:p>
            <a:pPr>
              <a:buFontTx/>
              <a:buChar char="•"/>
            </a:pPr>
            <a:r>
              <a:rPr lang="sv-SE" dirty="0"/>
              <a:t>??</a:t>
            </a:r>
          </a:p>
          <a:p>
            <a:pPr>
              <a:buFontTx/>
              <a:buChar char="•"/>
            </a:pPr>
            <a:r>
              <a:rPr lang="sv-SE" dirty="0"/>
              <a:t>Remissinstans KS</a:t>
            </a:r>
          </a:p>
          <a:p>
            <a:pPr>
              <a:buFontTx/>
              <a:buChar char="•"/>
            </a:pPr>
            <a:r>
              <a:rPr lang="sv-SE" dirty="0"/>
              <a:t>Extern mer på nästa sida</a:t>
            </a:r>
          </a:p>
          <a:p>
            <a:pPr>
              <a:buFontTx/>
              <a:buChar char="•"/>
            </a:pPr>
            <a:r>
              <a:rPr lang="sv-SE" dirty="0"/>
              <a:t>Medverkat i bildandet av en skoterallians samt konkter med Skoterklubbar</a:t>
            </a:r>
          </a:p>
          <a:p>
            <a:pPr>
              <a:buFontTx/>
              <a:buChar char="•"/>
            </a:pPr>
            <a:r>
              <a:rPr lang="sv-SE" dirty="0"/>
              <a:t>En ny fiskebroschyr (utom fjällen) är precis klar. Eftersom vi ritar kartorna själva har vi fullständiga rättigheter och har möjlighet att låta fiskeföreningarna använda dem till informationstavlor, egna broschyrer och hemsidor. Nu pågår arbetet för fjälldelen också.</a:t>
            </a:r>
          </a:p>
          <a:p>
            <a:pPr>
              <a:buFontTx/>
              <a:buChar char="•"/>
            </a:pPr>
            <a:r>
              <a:rPr lang="sv-SE" dirty="0"/>
              <a:t>Fr o m 1 januari 2006 har vi ansvar för konsumentrådgivning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D6AA43-B981-4AE1-B748-55F99071C520}" type="slidenum">
              <a:rPr lang="sv-SE"/>
              <a:pPr/>
              <a:t>9</a:t>
            </a:fld>
            <a:endParaRPr lang="sv-SE" dirty="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pPr>
              <a:buFontTx/>
              <a:buChar char="•"/>
            </a:pPr>
            <a:r>
              <a:rPr lang="sv-SE" dirty="0"/>
              <a:t>Marknadsför tillsammans med JHT, gör själv turistbroschyren</a:t>
            </a:r>
          </a:p>
          <a:p>
            <a:pPr>
              <a:buFontTx/>
              <a:buChar char="•"/>
            </a:pPr>
            <a:r>
              <a:rPr lang="sv-SE" dirty="0"/>
              <a:t>Hammerdals och Strömsunds camping</a:t>
            </a:r>
          </a:p>
          <a:p>
            <a:pPr>
              <a:buFontTx/>
              <a:buChar char="•"/>
            </a:pPr>
            <a:r>
              <a:rPr lang="sv-SE" dirty="0"/>
              <a:t>Hammerdals och Strömsunds turistbyrå, Hoting och Gäddede drivs på uppdrag av oss</a:t>
            </a:r>
          </a:p>
          <a:p>
            <a:pPr>
              <a:buFontTx/>
              <a:buChar char="•"/>
            </a:pPr>
            <a:r>
              <a:rPr lang="sv-SE" dirty="0"/>
              <a:t>Positiva Strömsund, kommunens marknads- och informationsgrupp, KY Vildmarksturism, Lokala BRÅ, Ungdomsrådet</a:t>
            </a:r>
          </a:p>
          <a:p>
            <a:pPr>
              <a:buFontTx/>
              <a:buChar char="•"/>
            </a:pPr>
            <a:r>
              <a:rPr lang="sv-SE" dirty="0"/>
              <a:t>??</a:t>
            </a:r>
          </a:p>
          <a:p>
            <a:pPr>
              <a:buFontTx/>
              <a:buChar char="•"/>
            </a:pPr>
            <a:r>
              <a:rPr lang="sv-SE" dirty="0"/>
              <a:t>Remissinstans KS</a:t>
            </a:r>
          </a:p>
          <a:p>
            <a:pPr>
              <a:buFontTx/>
              <a:buChar char="•"/>
            </a:pPr>
            <a:r>
              <a:rPr lang="sv-SE" dirty="0"/>
              <a:t>Extern mer på nästa sida</a:t>
            </a:r>
          </a:p>
          <a:p>
            <a:pPr>
              <a:buFontTx/>
              <a:buChar char="•"/>
            </a:pPr>
            <a:r>
              <a:rPr lang="sv-SE" dirty="0"/>
              <a:t>Medverkat i bildandet av en skoterallians samt konkter med Skoterklubbar</a:t>
            </a:r>
          </a:p>
          <a:p>
            <a:pPr>
              <a:buFontTx/>
              <a:buChar char="•"/>
            </a:pPr>
            <a:r>
              <a:rPr lang="sv-SE" dirty="0"/>
              <a:t>En ny fiskebroschyr (utom fjällen) är precis klar. Eftersom vi ritar kartorna själva har vi fullständiga rättigheter och har möjlighet att låta fiskeföreningarna använda dem till informationstavlor, egna broschyrer och hemsidor. Nu pågår arbetet för fjälldelen också.</a:t>
            </a:r>
          </a:p>
          <a:p>
            <a:pPr>
              <a:buFontTx/>
              <a:buChar char="•"/>
            </a:pPr>
            <a:r>
              <a:rPr lang="sv-SE" dirty="0"/>
              <a:t>Fr o m 1 januari 2006 har vi ansvar för konsumentrådgivning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sv-SE" smtClean="0"/>
              <a:t>Klicka här för att ändra format på underrubrik i bakgrunden</a:t>
            </a:r>
            <a:endParaRPr lang="sv-SE"/>
          </a:p>
        </p:txBody>
      </p:sp>
      <p:sp>
        <p:nvSpPr>
          <p:cNvPr id="4" name="Platshållare för datum 3"/>
          <p:cNvSpPr>
            <a:spLocks noGrp="1"/>
          </p:cNvSpPr>
          <p:nvPr>
            <p:ph type="dt" sz="half" idx="10"/>
          </p:nvPr>
        </p:nvSpPr>
        <p:spPr/>
        <p:txBody>
          <a:bodyPr/>
          <a:lstStyle>
            <a:lvl1pPr>
              <a:defRPr/>
            </a:lvl1pPr>
          </a:lstStyle>
          <a:p>
            <a:endParaRPr lang="sv-SE" dirty="0"/>
          </a:p>
        </p:txBody>
      </p:sp>
      <p:sp>
        <p:nvSpPr>
          <p:cNvPr id="5" name="Platshållare för sidfot 4"/>
          <p:cNvSpPr>
            <a:spLocks noGrp="1"/>
          </p:cNvSpPr>
          <p:nvPr>
            <p:ph type="ftr" sz="quarter" idx="11"/>
          </p:nvPr>
        </p:nvSpPr>
        <p:spPr/>
        <p:txBody>
          <a:bodyPr/>
          <a:lstStyle>
            <a:lvl1pPr>
              <a:defRPr/>
            </a:lvl1pPr>
          </a:lstStyle>
          <a:p>
            <a:endParaRPr lang="sv-SE" dirty="0"/>
          </a:p>
        </p:txBody>
      </p:sp>
      <p:sp>
        <p:nvSpPr>
          <p:cNvPr id="6" name="Platshållare för bildnummer 5"/>
          <p:cNvSpPr>
            <a:spLocks noGrp="1"/>
          </p:cNvSpPr>
          <p:nvPr>
            <p:ph type="sldNum" sz="quarter" idx="12"/>
          </p:nvPr>
        </p:nvSpPr>
        <p:spPr/>
        <p:txBody>
          <a:bodyPr/>
          <a:lstStyle>
            <a:lvl1pPr>
              <a:defRPr/>
            </a:lvl1pPr>
          </a:lstStyle>
          <a:p>
            <a:fld id="{9989A8E6-FD4D-4ACC-82B4-6EF3E17ACD51}" type="slidenum">
              <a:rPr lang="sv-SE"/>
              <a:pPr/>
              <a:t>‹#›</a:t>
            </a:fld>
            <a:endParaRPr lang="sv-S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lvl1pPr>
              <a:defRPr/>
            </a:lvl1pPr>
          </a:lstStyle>
          <a:p>
            <a:endParaRPr lang="sv-SE" dirty="0"/>
          </a:p>
        </p:txBody>
      </p:sp>
      <p:sp>
        <p:nvSpPr>
          <p:cNvPr id="5" name="Platshållare för sidfot 4"/>
          <p:cNvSpPr>
            <a:spLocks noGrp="1"/>
          </p:cNvSpPr>
          <p:nvPr>
            <p:ph type="ftr" sz="quarter" idx="11"/>
          </p:nvPr>
        </p:nvSpPr>
        <p:spPr/>
        <p:txBody>
          <a:bodyPr/>
          <a:lstStyle>
            <a:lvl1pPr>
              <a:defRPr/>
            </a:lvl1pPr>
          </a:lstStyle>
          <a:p>
            <a:endParaRPr lang="sv-SE" dirty="0"/>
          </a:p>
        </p:txBody>
      </p:sp>
      <p:sp>
        <p:nvSpPr>
          <p:cNvPr id="6" name="Platshållare för bildnummer 5"/>
          <p:cNvSpPr>
            <a:spLocks noGrp="1"/>
          </p:cNvSpPr>
          <p:nvPr>
            <p:ph type="sldNum" sz="quarter" idx="12"/>
          </p:nvPr>
        </p:nvSpPr>
        <p:spPr/>
        <p:txBody>
          <a:bodyPr/>
          <a:lstStyle>
            <a:lvl1pPr>
              <a:defRPr/>
            </a:lvl1pPr>
          </a:lstStyle>
          <a:p>
            <a:fld id="{96D53722-4079-4073-A1EB-779C682B50C2}" type="slidenum">
              <a:rPr lang="sv-SE"/>
              <a:pPr/>
              <a:t>‹#›</a:t>
            </a:fld>
            <a:endParaRPr lang="sv-S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515100" y="609600"/>
            <a:ext cx="1943100" cy="5486400"/>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685800" y="609600"/>
            <a:ext cx="5676900" cy="5486400"/>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lvl1pPr>
              <a:defRPr/>
            </a:lvl1pPr>
          </a:lstStyle>
          <a:p>
            <a:endParaRPr lang="sv-SE" dirty="0"/>
          </a:p>
        </p:txBody>
      </p:sp>
      <p:sp>
        <p:nvSpPr>
          <p:cNvPr id="5" name="Platshållare för sidfot 4"/>
          <p:cNvSpPr>
            <a:spLocks noGrp="1"/>
          </p:cNvSpPr>
          <p:nvPr>
            <p:ph type="ftr" sz="quarter" idx="11"/>
          </p:nvPr>
        </p:nvSpPr>
        <p:spPr/>
        <p:txBody>
          <a:bodyPr/>
          <a:lstStyle>
            <a:lvl1pPr>
              <a:defRPr/>
            </a:lvl1pPr>
          </a:lstStyle>
          <a:p>
            <a:endParaRPr lang="sv-SE" dirty="0"/>
          </a:p>
        </p:txBody>
      </p:sp>
      <p:sp>
        <p:nvSpPr>
          <p:cNvPr id="6" name="Platshållare för bildnummer 5"/>
          <p:cNvSpPr>
            <a:spLocks noGrp="1"/>
          </p:cNvSpPr>
          <p:nvPr>
            <p:ph type="sldNum" sz="quarter" idx="12"/>
          </p:nvPr>
        </p:nvSpPr>
        <p:spPr/>
        <p:txBody>
          <a:bodyPr/>
          <a:lstStyle>
            <a:lvl1pPr>
              <a:defRPr/>
            </a:lvl1pPr>
          </a:lstStyle>
          <a:p>
            <a:fld id="{D5A6DE70-4B9D-46A2-AF5E-53997F2F092C}" type="slidenum">
              <a:rPr lang="sv-SE"/>
              <a:pPr/>
              <a:t>‹#›</a:t>
            </a:fld>
            <a:endParaRPr lang="sv-S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lvl1pPr>
              <a:defRPr/>
            </a:lvl1pPr>
          </a:lstStyle>
          <a:p>
            <a:endParaRPr lang="sv-SE" dirty="0"/>
          </a:p>
        </p:txBody>
      </p:sp>
      <p:sp>
        <p:nvSpPr>
          <p:cNvPr id="5" name="Platshållare för sidfot 4"/>
          <p:cNvSpPr>
            <a:spLocks noGrp="1"/>
          </p:cNvSpPr>
          <p:nvPr>
            <p:ph type="ftr" sz="quarter" idx="11"/>
          </p:nvPr>
        </p:nvSpPr>
        <p:spPr/>
        <p:txBody>
          <a:bodyPr/>
          <a:lstStyle>
            <a:lvl1pPr>
              <a:defRPr/>
            </a:lvl1pPr>
          </a:lstStyle>
          <a:p>
            <a:endParaRPr lang="sv-SE" dirty="0"/>
          </a:p>
        </p:txBody>
      </p:sp>
      <p:sp>
        <p:nvSpPr>
          <p:cNvPr id="6" name="Platshållare för bildnummer 5"/>
          <p:cNvSpPr>
            <a:spLocks noGrp="1"/>
          </p:cNvSpPr>
          <p:nvPr>
            <p:ph type="sldNum" sz="quarter" idx="12"/>
          </p:nvPr>
        </p:nvSpPr>
        <p:spPr/>
        <p:txBody>
          <a:bodyPr/>
          <a:lstStyle>
            <a:lvl1pPr>
              <a:defRPr/>
            </a:lvl1pPr>
          </a:lstStyle>
          <a:p>
            <a:fld id="{E39E2DD0-BAF1-40BF-9ED2-D60707B41AF2}" type="slidenum">
              <a:rPr lang="sv-SE"/>
              <a:pPr/>
              <a:t>‹#›</a:t>
            </a:fld>
            <a:endParaRPr lang="sv-S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lvl1pPr>
              <a:defRPr/>
            </a:lvl1pPr>
          </a:lstStyle>
          <a:p>
            <a:endParaRPr lang="sv-SE" dirty="0"/>
          </a:p>
        </p:txBody>
      </p:sp>
      <p:sp>
        <p:nvSpPr>
          <p:cNvPr id="5" name="Platshållare för sidfot 4"/>
          <p:cNvSpPr>
            <a:spLocks noGrp="1"/>
          </p:cNvSpPr>
          <p:nvPr>
            <p:ph type="ftr" sz="quarter" idx="11"/>
          </p:nvPr>
        </p:nvSpPr>
        <p:spPr/>
        <p:txBody>
          <a:bodyPr/>
          <a:lstStyle>
            <a:lvl1pPr>
              <a:defRPr/>
            </a:lvl1pPr>
          </a:lstStyle>
          <a:p>
            <a:endParaRPr lang="sv-SE" dirty="0"/>
          </a:p>
        </p:txBody>
      </p:sp>
      <p:sp>
        <p:nvSpPr>
          <p:cNvPr id="6" name="Platshållare för bildnummer 5"/>
          <p:cNvSpPr>
            <a:spLocks noGrp="1"/>
          </p:cNvSpPr>
          <p:nvPr>
            <p:ph type="sldNum" sz="quarter" idx="12"/>
          </p:nvPr>
        </p:nvSpPr>
        <p:spPr/>
        <p:txBody>
          <a:bodyPr/>
          <a:lstStyle>
            <a:lvl1pPr>
              <a:defRPr/>
            </a:lvl1pPr>
          </a:lstStyle>
          <a:p>
            <a:fld id="{7E39A92D-3D96-47AD-B366-B9E528A7AEB2}" type="slidenum">
              <a:rPr lang="sv-SE"/>
              <a:pPr/>
              <a:t>‹#›</a:t>
            </a:fld>
            <a:endParaRPr lang="sv-S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p:txBody>
          <a:bodyPr/>
          <a:lstStyle>
            <a:lvl1pPr>
              <a:defRPr/>
            </a:lvl1pPr>
          </a:lstStyle>
          <a:p>
            <a:endParaRPr lang="sv-SE" dirty="0"/>
          </a:p>
        </p:txBody>
      </p:sp>
      <p:sp>
        <p:nvSpPr>
          <p:cNvPr id="6" name="Platshållare för sidfot 5"/>
          <p:cNvSpPr>
            <a:spLocks noGrp="1"/>
          </p:cNvSpPr>
          <p:nvPr>
            <p:ph type="ftr" sz="quarter" idx="11"/>
          </p:nvPr>
        </p:nvSpPr>
        <p:spPr/>
        <p:txBody>
          <a:bodyPr/>
          <a:lstStyle>
            <a:lvl1pPr>
              <a:defRPr/>
            </a:lvl1pPr>
          </a:lstStyle>
          <a:p>
            <a:endParaRPr lang="sv-SE" dirty="0"/>
          </a:p>
        </p:txBody>
      </p:sp>
      <p:sp>
        <p:nvSpPr>
          <p:cNvPr id="7" name="Platshållare för bildnummer 6"/>
          <p:cNvSpPr>
            <a:spLocks noGrp="1"/>
          </p:cNvSpPr>
          <p:nvPr>
            <p:ph type="sldNum" sz="quarter" idx="12"/>
          </p:nvPr>
        </p:nvSpPr>
        <p:spPr/>
        <p:txBody>
          <a:bodyPr/>
          <a:lstStyle>
            <a:lvl1pPr>
              <a:defRPr/>
            </a:lvl1pPr>
          </a:lstStyle>
          <a:p>
            <a:fld id="{CF02CA5E-4EA3-410A-BC01-4E689788D764}" type="slidenum">
              <a:rPr lang="sv-SE"/>
              <a:pPr/>
              <a:t>‹#›</a:t>
            </a:fld>
            <a:endParaRPr lang="sv-S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Platshållare för datum 6"/>
          <p:cNvSpPr>
            <a:spLocks noGrp="1"/>
          </p:cNvSpPr>
          <p:nvPr>
            <p:ph type="dt" sz="half" idx="10"/>
          </p:nvPr>
        </p:nvSpPr>
        <p:spPr/>
        <p:txBody>
          <a:bodyPr/>
          <a:lstStyle>
            <a:lvl1pPr>
              <a:defRPr/>
            </a:lvl1pPr>
          </a:lstStyle>
          <a:p>
            <a:endParaRPr lang="sv-SE" dirty="0"/>
          </a:p>
        </p:txBody>
      </p:sp>
      <p:sp>
        <p:nvSpPr>
          <p:cNvPr id="8" name="Platshållare för sidfot 7"/>
          <p:cNvSpPr>
            <a:spLocks noGrp="1"/>
          </p:cNvSpPr>
          <p:nvPr>
            <p:ph type="ftr" sz="quarter" idx="11"/>
          </p:nvPr>
        </p:nvSpPr>
        <p:spPr/>
        <p:txBody>
          <a:bodyPr/>
          <a:lstStyle>
            <a:lvl1pPr>
              <a:defRPr/>
            </a:lvl1pPr>
          </a:lstStyle>
          <a:p>
            <a:endParaRPr lang="sv-SE" dirty="0"/>
          </a:p>
        </p:txBody>
      </p:sp>
      <p:sp>
        <p:nvSpPr>
          <p:cNvPr id="9" name="Platshållare för bildnummer 8"/>
          <p:cNvSpPr>
            <a:spLocks noGrp="1"/>
          </p:cNvSpPr>
          <p:nvPr>
            <p:ph type="sldNum" sz="quarter" idx="12"/>
          </p:nvPr>
        </p:nvSpPr>
        <p:spPr/>
        <p:txBody>
          <a:bodyPr/>
          <a:lstStyle>
            <a:lvl1pPr>
              <a:defRPr/>
            </a:lvl1pPr>
          </a:lstStyle>
          <a:p>
            <a:fld id="{F9083F1F-63B5-4E5D-8F7B-9B14C9AEA03D}" type="slidenum">
              <a:rPr lang="sv-SE"/>
              <a:pPr/>
              <a:t>‹#›</a:t>
            </a:fld>
            <a:endParaRPr lang="sv-S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datum 2"/>
          <p:cNvSpPr>
            <a:spLocks noGrp="1"/>
          </p:cNvSpPr>
          <p:nvPr>
            <p:ph type="dt" sz="half" idx="10"/>
          </p:nvPr>
        </p:nvSpPr>
        <p:spPr/>
        <p:txBody>
          <a:bodyPr/>
          <a:lstStyle>
            <a:lvl1pPr>
              <a:defRPr/>
            </a:lvl1pPr>
          </a:lstStyle>
          <a:p>
            <a:endParaRPr lang="sv-SE" dirty="0"/>
          </a:p>
        </p:txBody>
      </p:sp>
      <p:sp>
        <p:nvSpPr>
          <p:cNvPr id="4" name="Platshållare för sidfot 3"/>
          <p:cNvSpPr>
            <a:spLocks noGrp="1"/>
          </p:cNvSpPr>
          <p:nvPr>
            <p:ph type="ftr" sz="quarter" idx="11"/>
          </p:nvPr>
        </p:nvSpPr>
        <p:spPr/>
        <p:txBody>
          <a:bodyPr/>
          <a:lstStyle>
            <a:lvl1pPr>
              <a:defRPr/>
            </a:lvl1pPr>
          </a:lstStyle>
          <a:p>
            <a:endParaRPr lang="sv-SE" dirty="0"/>
          </a:p>
        </p:txBody>
      </p:sp>
      <p:sp>
        <p:nvSpPr>
          <p:cNvPr id="5" name="Platshållare för bildnummer 4"/>
          <p:cNvSpPr>
            <a:spLocks noGrp="1"/>
          </p:cNvSpPr>
          <p:nvPr>
            <p:ph type="sldNum" sz="quarter" idx="12"/>
          </p:nvPr>
        </p:nvSpPr>
        <p:spPr/>
        <p:txBody>
          <a:bodyPr/>
          <a:lstStyle>
            <a:lvl1pPr>
              <a:defRPr/>
            </a:lvl1pPr>
          </a:lstStyle>
          <a:p>
            <a:fld id="{B0F91687-FA7F-4757-A74A-0FD853845F49}" type="slidenum">
              <a:rPr lang="sv-SE"/>
              <a:pPr/>
              <a:t>‹#›</a:t>
            </a:fld>
            <a:endParaRPr lang="sv-S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lvl1pPr>
              <a:defRPr/>
            </a:lvl1pPr>
          </a:lstStyle>
          <a:p>
            <a:endParaRPr lang="sv-SE" dirty="0"/>
          </a:p>
        </p:txBody>
      </p:sp>
      <p:sp>
        <p:nvSpPr>
          <p:cNvPr id="3" name="Platshållare för sidfot 2"/>
          <p:cNvSpPr>
            <a:spLocks noGrp="1"/>
          </p:cNvSpPr>
          <p:nvPr>
            <p:ph type="ftr" sz="quarter" idx="11"/>
          </p:nvPr>
        </p:nvSpPr>
        <p:spPr/>
        <p:txBody>
          <a:bodyPr/>
          <a:lstStyle>
            <a:lvl1pPr>
              <a:defRPr/>
            </a:lvl1pPr>
          </a:lstStyle>
          <a:p>
            <a:endParaRPr lang="sv-SE" dirty="0"/>
          </a:p>
        </p:txBody>
      </p:sp>
      <p:sp>
        <p:nvSpPr>
          <p:cNvPr id="4" name="Platshållare för bildnummer 3"/>
          <p:cNvSpPr>
            <a:spLocks noGrp="1"/>
          </p:cNvSpPr>
          <p:nvPr>
            <p:ph type="sldNum" sz="quarter" idx="12"/>
          </p:nvPr>
        </p:nvSpPr>
        <p:spPr/>
        <p:txBody>
          <a:bodyPr/>
          <a:lstStyle>
            <a:lvl1pPr>
              <a:defRPr/>
            </a:lvl1pPr>
          </a:lstStyle>
          <a:p>
            <a:fld id="{371CE038-CA35-4679-9DBD-D7CE4899D7D7}" type="slidenum">
              <a:rPr lang="sv-SE"/>
              <a:pPr/>
              <a:t>‹#›</a:t>
            </a:fld>
            <a:endParaRPr lang="sv-S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lvl1pPr>
              <a:defRPr/>
            </a:lvl1pPr>
          </a:lstStyle>
          <a:p>
            <a:endParaRPr lang="sv-SE" dirty="0"/>
          </a:p>
        </p:txBody>
      </p:sp>
      <p:sp>
        <p:nvSpPr>
          <p:cNvPr id="6" name="Platshållare för sidfot 5"/>
          <p:cNvSpPr>
            <a:spLocks noGrp="1"/>
          </p:cNvSpPr>
          <p:nvPr>
            <p:ph type="ftr" sz="quarter" idx="11"/>
          </p:nvPr>
        </p:nvSpPr>
        <p:spPr/>
        <p:txBody>
          <a:bodyPr/>
          <a:lstStyle>
            <a:lvl1pPr>
              <a:defRPr/>
            </a:lvl1pPr>
          </a:lstStyle>
          <a:p>
            <a:endParaRPr lang="sv-SE" dirty="0"/>
          </a:p>
        </p:txBody>
      </p:sp>
      <p:sp>
        <p:nvSpPr>
          <p:cNvPr id="7" name="Platshållare för bildnummer 6"/>
          <p:cNvSpPr>
            <a:spLocks noGrp="1"/>
          </p:cNvSpPr>
          <p:nvPr>
            <p:ph type="sldNum" sz="quarter" idx="12"/>
          </p:nvPr>
        </p:nvSpPr>
        <p:spPr/>
        <p:txBody>
          <a:bodyPr/>
          <a:lstStyle>
            <a:lvl1pPr>
              <a:defRPr/>
            </a:lvl1pPr>
          </a:lstStyle>
          <a:p>
            <a:fld id="{647D0104-C2C5-42F1-875F-EE55C554667B}" type="slidenum">
              <a:rPr lang="sv-SE"/>
              <a:pPr/>
              <a:t>‹#›</a:t>
            </a:fld>
            <a:endParaRPr lang="sv-S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dirty="0"/>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lvl1pPr>
              <a:defRPr/>
            </a:lvl1pPr>
          </a:lstStyle>
          <a:p>
            <a:endParaRPr lang="sv-SE" dirty="0"/>
          </a:p>
        </p:txBody>
      </p:sp>
      <p:sp>
        <p:nvSpPr>
          <p:cNvPr id="6" name="Platshållare för sidfot 5"/>
          <p:cNvSpPr>
            <a:spLocks noGrp="1"/>
          </p:cNvSpPr>
          <p:nvPr>
            <p:ph type="ftr" sz="quarter" idx="11"/>
          </p:nvPr>
        </p:nvSpPr>
        <p:spPr/>
        <p:txBody>
          <a:bodyPr/>
          <a:lstStyle>
            <a:lvl1pPr>
              <a:defRPr/>
            </a:lvl1pPr>
          </a:lstStyle>
          <a:p>
            <a:endParaRPr lang="sv-SE" dirty="0"/>
          </a:p>
        </p:txBody>
      </p:sp>
      <p:sp>
        <p:nvSpPr>
          <p:cNvPr id="7" name="Platshållare för bildnummer 6"/>
          <p:cNvSpPr>
            <a:spLocks noGrp="1"/>
          </p:cNvSpPr>
          <p:nvPr>
            <p:ph type="sldNum" sz="quarter" idx="12"/>
          </p:nvPr>
        </p:nvSpPr>
        <p:spPr/>
        <p:txBody>
          <a:bodyPr/>
          <a:lstStyle>
            <a:lvl1pPr>
              <a:defRPr/>
            </a:lvl1pPr>
          </a:lstStyle>
          <a:p>
            <a:fld id="{8F3524BC-F797-41A6-ADF0-060B68319FA1}" type="slidenum">
              <a:rPr lang="sv-SE"/>
              <a:pPr/>
              <a:t>‹#›</a:t>
            </a:fld>
            <a:endParaRPr lang="sv-S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sv-SE" smtClean="0"/>
              <a:t>Klicka här för att ändra format på bakgrundsrubriken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endParaRPr lang="sv-SE"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endParaRPr lang="sv-SE"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fld id="{AFD779FA-D6B5-42BF-AA80-632F6947A714}" type="slidenum">
              <a:rPr lang="sv-SE"/>
              <a:pPr/>
              <a:t>‹#›</a:t>
            </a:fld>
            <a:endParaRPr lang="sv-S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gi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0.gif"/><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0.gif"/><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0.gif"/><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5.png"/><Relationship Id="rId11" Type="http://schemas.openxmlformats.org/officeDocument/2006/relationships/image" Target="../media/image1.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0.gi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0.gi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0.gi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0.gi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0.gi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0.gi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0.gi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0.gi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0.gif"/><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jpe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Bildobjekt 18" descr="EUflagga%20Socfond.jpg"/>
          <p:cNvPicPr>
            <a:picLocks noChangeAspect="1"/>
          </p:cNvPicPr>
          <p:nvPr/>
        </p:nvPicPr>
        <p:blipFill>
          <a:blip r:embed="rId3" cstate="print"/>
          <a:stretch>
            <a:fillRect/>
          </a:stretch>
        </p:blipFill>
        <p:spPr>
          <a:xfrm>
            <a:off x="3923928" y="2420888"/>
            <a:ext cx="1475656" cy="1307272"/>
          </a:xfrm>
          <a:prstGeom prst="rect">
            <a:avLst/>
          </a:prstGeom>
        </p:spPr>
      </p:pic>
      <p:sp>
        <p:nvSpPr>
          <p:cNvPr id="23554" name="Rectangle 2"/>
          <p:cNvSpPr>
            <a:spLocks noChangeArrowheads="1"/>
          </p:cNvSpPr>
          <p:nvPr/>
        </p:nvSpPr>
        <p:spPr bwMode="auto">
          <a:xfrm>
            <a:off x="152400" y="6248400"/>
            <a:ext cx="8991600" cy="609600"/>
          </a:xfrm>
          <a:prstGeom prst="rect">
            <a:avLst/>
          </a:prstGeom>
          <a:solidFill>
            <a:srgbClr val="2E5084"/>
          </a:solidFill>
          <a:ln w="9525">
            <a:noFill/>
            <a:miter lim="800000"/>
            <a:headEnd/>
            <a:tailEnd/>
          </a:ln>
          <a:effectLst/>
        </p:spPr>
        <p:txBody>
          <a:bodyPr wrap="none" anchor="ctr"/>
          <a:lstStyle/>
          <a:p>
            <a:endParaRPr lang="sv-SE" dirty="0"/>
          </a:p>
        </p:txBody>
      </p:sp>
      <p:sp>
        <p:nvSpPr>
          <p:cNvPr id="23555" name="Rectangle 3"/>
          <p:cNvSpPr>
            <a:spLocks noChangeArrowheads="1"/>
          </p:cNvSpPr>
          <p:nvPr/>
        </p:nvSpPr>
        <p:spPr bwMode="auto">
          <a:xfrm>
            <a:off x="0" y="0"/>
            <a:ext cx="762000" cy="6858000"/>
          </a:xfrm>
          <a:prstGeom prst="rect">
            <a:avLst/>
          </a:prstGeom>
          <a:solidFill>
            <a:srgbClr val="2E5084"/>
          </a:solidFill>
          <a:ln w="9525">
            <a:noFill/>
            <a:miter lim="800000"/>
            <a:headEnd/>
            <a:tailEnd/>
          </a:ln>
          <a:effectLst/>
        </p:spPr>
        <p:txBody>
          <a:bodyPr wrap="none" anchor="ctr"/>
          <a:lstStyle/>
          <a:p>
            <a:endParaRPr lang="sv-SE" dirty="0"/>
          </a:p>
        </p:txBody>
      </p:sp>
      <p:sp>
        <p:nvSpPr>
          <p:cNvPr id="23556" name="Rectangle 4"/>
          <p:cNvSpPr>
            <a:spLocks noChangeArrowheads="1"/>
          </p:cNvSpPr>
          <p:nvPr/>
        </p:nvSpPr>
        <p:spPr bwMode="auto">
          <a:xfrm>
            <a:off x="990600" y="304800"/>
            <a:ext cx="4038600" cy="5715000"/>
          </a:xfrm>
          <a:prstGeom prst="rect">
            <a:avLst/>
          </a:prstGeom>
          <a:noFill/>
          <a:ln w="9525">
            <a:noFill/>
            <a:miter lim="800000"/>
            <a:headEnd/>
            <a:tailEnd/>
          </a:ln>
          <a:effectLst/>
        </p:spPr>
        <p:txBody>
          <a:bodyPr/>
          <a:lstStyle/>
          <a:p>
            <a:pPr algn="ctr">
              <a:spcBef>
                <a:spcPct val="20000"/>
              </a:spcBef>
            </a:pPr>
            <a:endParaRPr lang="sv-SE" sz="1600" b="0" dirty="0">
              <a:latin typeface="Arial" charset="0"/>
            </a:endParaRPr>
          </a:p>
        </p:txBody>
      </p:sp>
      <p:pic>
        <p:nvPicPr>
          <p:cNvPr id="23557" name="Picture 5" descr="Ifo"/>
          <p:cNvPicPr>
            <a:picLocks noChangeAspect="1" noChangeArrowheads="1"/>
          </p:cNvPicPr>
          <p:nvPr/>
        </p:nvPicPr>
        <p:blipFill>
          <a:blip r:embed="rId4" cstate="print"/>
          <a:srcRect/>
          <a:stretch>
            <a:fillRect/>
          </a:stretch>
        </p:blipFill>
        <p:spPr bwMode="auto">
          <a:xfrm>
            <a:off x="228600" y="3962400"/>
            <a:ext cx="454025" cy="844550"/>
          </a:xfrm>
          <a:prstGeom prst="rect">
            <a:avLst/>
          </a:prstGeom>
          <a:noFill/>
        </p:spPr>
      </p:pic>
      <p:pic>
        <p:nvPicPr>
          <p:cNvPr id="23558" name="Picture 6" descr="Kultur och fritid"/>
          <p:cNvPicPr>
            <a:picLocks noChangeAspect="1" noChangeArrowheads="1"/>
          </p:cNvPicPr>
          <p:nvPr/>
        </p:nvPicPr>
        <p:blipFill>
          <a:blip r:embed="rId5" cstate="print"/>
          <a:srcRect/>
          <a:stretch>
            <a:fillRect/>
          </a:stretch>
        </p:blipFill>
        <p:spPr bwMode="auto">
          <a:xfrm>
            <a:off x="0" y="3352800"/>
            <a:ext cx="762000" cy="588963"/>
          </a:xfrm>
          <a:prstGeom prst="rect">
            <a:avLst/>
          </a:prstGeom>
          <a:noFill/>
        </p:spPr>
      </p:pic>
      <p:pic>
        <p:nvPicPr>
          <p:cNvPr id="23559" name="Picture 7" descr="Mot solen"/>
          <p:cNvPicPr>
            <a:picLocks noChangeAspect="1" noChangeArrowheads="1"/>
          </p:cNvPicPr>
          <p:nvPr/>
        </p:nvPicPr>
        <p:blipFill>
          <a:blip r:embed="rId6" cstate="print"/>
          <a:srcRect l="16162" r="9956"/>
          <a:stretch>
            <a:fillRect/>
          </a:stretch>
        </p:blipFill>
        <p:spPr bwMode="auto">
          <a:xfrm>
            <a:off x="0" y="4876800"/>
            <a:ext cx="762000" cy="1143000"/>
          </a:xfrm>
          <a:prstGeom prst="rect">
            <a:avLst/>
          </a:prstGeom>
          <a:noFill/>
        </p:spPr>
      </p:pic>
      <p:pic>
        <p:nvPicPr>
          <p:cNvPr id="23560" name="Picture 8" descr="Skola"/>
          <p:cNvPicPr>
            <a:picLocks noChangeAspect="1" noChangeArrowheads="1"/>
          </p:cNvPicPr>
          <p:nvPr/>
        </p:nvPicPr>
        <p:blipFill>
          <a:blip r:embed="rId7" cstate="print"/>
          <a:srcRect l="10001"/>
          <a:stretch>
            <a:fillRect/>
          </a:stretch>
        </p:blipFill>
        <p:spPr bwMode="auto">
          <a:xfrm>
            <a:off x="0" y="2743200"/>
            <a:ext cx="685800" cy="568325"/>
          </a:xfrm>
          <a:prstGeom prst="rect">
            <a:avLst/>
          </a:prstGeom>
          <a:noFill/>
        </p:spPr>
      </p:pic>
      <p:pic>
        <p:nvPicPr>
          <p:cNvPr id="23561" name="Picture 9" descr="Teknik"/>
          <p:cNvPicPr>
            <a:picLocks noChangeAspect="1" noChangeArrowheads="1"/>
          </p:cNvPicPr>
          <p:nvPr/>
        </p:nvPicPr>
        <p:blipFill>
          <a:blip r:embed="rId8" cstate="print"/>
          <a:srcRect/>
          <a:stretch>
            <a:fillRect/>
          </a:stretch>
        </p:blipFill>
        <p:spPr bwMode="auto">
          <a:xfrm>
            <a:off x="0" y="1828800"/>
            <a:ext cx="635000" cy="838200"/>
          </a:xfrm>
          <a:prstGeom prst="rect">
            <a:avLst/>
          </a:prstGeom>
          <a:noFill/>
        </p:spPr>
      </p:pic>
      <p:pic>
        <p:nvPicPr>
          <p:cNvPr id="23562" name="Picture 10" descr="Turism"/>
          <p:cNvPicPr>
            <a:picLocks noChangeAspect="1" noChangeArrowheads="1"/>
          </p:cNvPicPr>
          <p:nvPr/>
        </p:nvPicPr>
        <p:blipFill>
          <a:blip r:embed="rId9" cstate="print"/>
          <a:srcRect r="18182"/>
          <a:stretch>
            <a:fillRect/>
          </a:stretch>
        </p:blipFill>
        <p:spPr bwMode="auto">
          <a:xfrm>
            <a:off x="76200" y="1066800"/>
            <a:ext cx="685800" cy="692150"/>
          </a:xfrm>
          <a:prstGeom prst="rect">
            <a:avLst/>
          </a:prstGeom>
          <a:noFill/>
        </p:spPr>
      </p:pic>
      <p:pic>
        <p:nvPicPr>
          <p:cNvPr id="23563" name="Picture 11" descr="Näringsliv"/>
          <p:cNvPicPr>
            <a:picLocks noChangeAspect="1" noChangeArrowheads="1"/>
          </p:cNvPicPr>
          <p:nvPr/>
        </p:nvPicPr>
        <p:blipFill>
          <a:blip r:embed="rId10" cstate="print"/>
          <a:srcRect/>
          <a:stretch>
            <a:fillRect/>
          </a:stretch>
        </p:blipFill>
        <p:spPr bwMode="auto">
          <a:xfrm>
            <a:off x="76200" y="76200"/>
            <a:ext cx="360363" cy="990600"/>
          </a:xfrm>
          <a:prstGeom prst="rect">
            <a:avLst/>
          </a:prstGeom>
          <a:noFill/>
        </p:spPr>
      </p:pic>
      <p:pic>
        <p:nvPicPr>
          <p:cNvPr id="23564" name="Picture 12" descr="Kommunlogo-c (färg) vit"/>
          <p:cNvPicPr>
            <a:picLocks noChangeAspect="1" noChangeArrowheads="1"/>
          </p:cNvPicPr>
          <p:nvPr/>
        </p:nvPicPr>
        <p:blipFill>
          <a:blip r:embed="rId11" cstate="print"/>
          <a:srcRect/>
          <a:stretch>
            <a:fillRect/>
          </a:stretch>
        </p:blipFill>
        <p:spPr bwMode="auto">
          <a:xfrm>
            <a:off x="74613" y="5943600"/>
            <a:ext cx="687387" cy="723900"/>
          </a:xfrm>
          <a:prstGeom prst="rect">
            <a:avLst/>
          </a:prstGeom>
          <a:noFill/>
        </p:spPr>
      </p:pic>
      <p:sp>
        <p:nvSpPr>
          <p:cNvPr id="23566" name="Text Box 14"/>
          <p:cNvSpPr txBox="1">
            <a:spLocks noChangeArrowheads="1"/>
          </p:cNvSpPr>
          <p:nvPr/>
        </p:nvSpPr>
        <p:spPr bwMode="auto">
          <a:xfrm>
            <a:off x="4648200" y="6324600"/>
            <a:ext cx="4495800" cy="274638"/>
          </a:xfrm>
          <a:prstGeom prst="rect">
            <a:avLst/>
          </a:prstGeom>
          <a:noFill/>
          <a:ln w="9525">
            <a:noFill/>
            <a:miter lim="800000"/>
            <a:headEnd/>
            <a:tailEnd/>
          </a:ln>
          <a:effectLst/>
        </p:spPr>
        <p:txBody>
          <a:bodyPr>
            <a:spAutoFit/>
          </a:bodyPr>
          <a:lstStyle/>
          <a:p>
            <a:pPr algn="r">
              <a:spcBef>
                <a:spcPct val="50000"/>
              </a:spcBef>
            </a:pPr>
            <a:r>
              <a:rPr lang="sv-SE" sz="1200" dirty="0">
                <a:solidFill>
                  <a:schemeClr val="bg1"/>
                </a:solidFill>
                <a:latin typeface="Arial" charset="0"/>
              </a:rPr>
              <a:t>www.stromsund.se</a:t>
            </a:r>
            <a:endParaRPr lang="sv-SE" b="0" dirty="0">
              <a:solidFill>
                <a:schemeClr val="bg1"/>
              </a:solidFill>
              <a:latin typeface="BakerSignet BT" pitchFamily="34" charset="0"/>
            </a:endParaRPr>
          </a:p>
        </p:txBody>
      </p:sp>
      <p:sp>
        <p:nvSpPr>
          <p:cNvPr id="15" name="Rektangel 14"/>
          <p:cNvSpPr/>
          <p:nvPr/>
        </p:nvSpPr>
        <p:spPr>
          <a:xfrm>
            <a:off x="899592" y="548680"/>
            <a:ext cx="8064896" cy="1077218"/>
          </a:xfrm>
          <a:prstGeom prst="rect">
            <a:avLst/>
          </a:prstGeom>
        </p:spPr>
        <p:txBody>
          <a:bodyPr wrap="square">
            <a:spAutoFit/>
          </a:bodyPr>
          <a:lstStyle/>
          <a:p>
            <a:r>
              <a:rPr lang="sv-SE" sz="3200" dirty="0" smtClean="0">
                <a:latin typeface="Arial" pitchFamily="34" charset="0"/>
                <a:cs typeface="Arial" pitchFamily="34" charset="0"/>
              </a:rPr>
              <a:t>	</a:t>
            </a:r>
            <a:r>
              <a:rPr lang="sv-SE" sz="3200" dirty="0" smtClean="0">
                <a:latin typeface="Book Antiqua" pitchFamily="18" charset="0"/>
                <a:cs typeface="Arial" pitchFamily="34" charset="0"/>
              </a:rPr>
              <a:t> Arbetskraftskoordinator - </a:t>
            </a:r>
          </a:p>
          <a:p>
            <a:r>
              <a:rPr lang="sv-SE" sz="3200" dirty="0" smtClean="0">
                <a:latin typeface="Book Antiqua" pitchFamily="18" charset="0"/>
                <a:cs typeface="Arial" pitchFamily="34" charset="0"/>
              </a:rPr>
              <a:t>		för sysselsättning och arbete </a:t>
            </a:r>
            <a:r>
              <a:rPr lang="sv-SE" sz="3200" dirty="0" smtClean="0">
                <a:latin typeface="Arial" pitchFamily="34" charset="0"/>
                <a:cs typeface="Arial" pitchFamily="34" charset="0"/>
              </a:rPr>
              <a:t>	</a:t>
            </a:r>
            <a:endParaRPr lang="sv-SE" sz="3200" dirty="0">
              <a:latin typeface="Arial" pitchFamily="34" charset="0"/>
              <a:cs typeface="Arial" pitchFamily="34" charset="0"/>
            </a:endParaRPr>
          </a:p>
        </p:txBody>
      </p:sp>
      <p:sp>
        <p:nvSpPr>
          <p:cNvPr id="16" name="Rektangel 15"/>
          <p:cNvSpPr/>
          <p:nvPr/>
        </p:nvSpPr>
        <p:spPr>
          <a:xfrm>
            <a:off x="1187624" y="2060848"/>
            <a:ext cx="7128792" cy="400110"/>
          </a:xfrm>
          <a:prstGeom prst="rect">
            <a:avLst/>
          </a:prstGeom>
        </p:spPr>
        <p:txBody>
          <a:bodyPr wrap="square">
            <a:spAutoFit/>
          </a:bodyPr>
          <a:lstStyle/>
          <a:p>
            <a:r>
              <a:rPr lang="sv-SE" sz="2000" i="1" dirty="0" smtClean="0">
                <a:latin typeface="Arial" pitchFamily="34" charset="0"/>
                <a:cs typeface="Arial" pitchFamily="34" charset="0"/>
              </a:rPr>
              <a:t>	Medfinansierats av Europeiska socialfonden</a:t>
            </a:r>
          </a:p>
        </p:txBody>
      </p:sp>
      <p:pic>
        <p:nvPicPr>
          <p:cNvPr id="17" name="Bildobjekt 16" descr="EUflagga%20Socfond.jpg"/>
          <p:cNvPicPr>
            <a:picLocks noChangeAspect="1"/>
          </p:cNvPicPr>
          <p:nvPr/>
        </p:nvPicPr>
        <p:blipFill>
          <a:blip r:embed="rId3" cstate="print"/>
          <a:stretch>
            <a:fillRect/>
          </a:stretch>
        </p:blipFill>
        <p:spPr>
          <a:xfrm>
            <a:off x="8388424" y="5517232"/>
            <a:ext cx="606552" cy="566928"/>
          </a:xfrm>
          <a:prstGeom prst="rect">
            <a:avLst/>
          </a:prstGeom>
        </p:spPr>
      </p:pic>
      <p:sp>
        <p:nvSpPr>
          <p:cNvPr id="18" name="Rektangel 17"/>
          <p:cNvSpPr/>
          <p:nvPr/>
        </p:nvSpPr>
        <p:spPr>
          <a:xfrm>
            <a:off x="2799720" y="3198168"/>
            <a:ext cx="3467616" cy="830997"/>
          </a:xfrm>
          <a:prstGeom prst="rect">
            <a:avLst/>
          </a:prstGeom>
        </p:spPr>
        <p:txBody>
          <a:bodyPr wrap="none">
            <a:spAutoFit/>
          </a:bodyPr>
          <a:lstStyle/>
          <a:p>
            <a:r>
              <a:rPr lang="sv-SE" dirty="0" smtClean="0">
                <a:latin typeface="Book Antiqua" pitchFamily="18" charset="0"/>
                <a:cs typeface="Arial" pitchFamily="34" charset="0"/>
              </a:rPr>
              <a:t> </a:t>
            </a:r>
          </a:p>
          <a:p>
            <a:r>
              <a:rPr lang="sv-SE" dirty="0" smtClean="0">
                <a:latin typeface="Book Antiqua" pitchFamily="18" charset="0"/>
                <a:cs typeface="Arial" pitchFamily="34" charset="0"/>
              </a:rPr>
              <a:t>2012-02-01  -  2014-03-31</a:t>
            </a:r>
          </a:p>
        </p:txBody>
      </p:sp>
      <p:pic>
        <p:nvPicPr>
          <p:cNvPr id="21512" name="Picture 8" descr="J:\Gruppmappar\AKK\Logga\Arbetskraftskoordinator.gif"/>
          <p:cNvPicPr>
            <a:picLocks noChangeAspect="1" noChangeArrowheads="1"/>
          </p:cNvPicPr>
          <p:nvPr/>
        </p:nvPicPr>
        <p:blipFill>
          <a:blip r:embed="rId12" cstate="print"/>
          <a:srcRect/>
          <a:stretch>
            <a:fillRect/>
          </a:stretch>
        </p:blipFill>
        <p:spPr bwMode="auto">
          <a:xfrm>
            <a:off x="3851920" y="4869160"/>
            <a:ext cx="1295400" cy="116205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152400" y="6248400"/>
            <a:ext cx="8991600" cy="609600"/>
          </a:xfrm>
          <a:prstGeom prst="rect">
            <a:avLst/>
          </a:prstGeom>
          <a:solidFill>
            <a:srgbClr val="2E5084"/>
          </a:solidFill>
          <a:ln w="9525">
            <a:noFill/>
            <a:miter lim="800000"/>
            <a:headEnd/>
            <a:tailEnd/>
          </a:ln>
          <a:effectLst/>
        </p:spPr>
        <p:txBody>
          <a:bodyPr wrap="none" anchor="ctr"/>
          <a:lstStyle/>
          <a:p>
            <a:endParaRPr lang="sv-SE" dirty="0"/>
          </a:p>
        </p:txBody>
      </p:sp>
      <p:sp>
        <p:nvSpPr>
          <p:cNvPr id="23555" name="Rectangle 3"/>
          <p:cNvSpPr>
            <a:spLocks noChangeArrowheads="1"/>
          </p:cNvSpPr>
          <p:nvPr/>
        </p:nvSpPr>
        <p:spPr bwMode="auto">
          <a:xfrm>
            <a:off x="0" y="0"/>
            <a:ext cx="762000" cy="6858000"/>
          </a:xfrm>
          <a:prstGeom prst="rect">
            <a:avLst/>
          </a:prstGeom>
          <a:solidFill>
            <a:srgbClr val="2E5084"/>
          </a:solidFill>
          <a:ln w="9525">
            <a:noFill/>
            <a:miter lim="800000"/>
            <a:headEnd/>
            <a:tailEnd/>
          </a:ln>
          <a:effectLst/>
        </p:spPr>
        <p:txBody>
          <a:bodyPr wrap="none" anchor="ctr"/>
          <a:lstStyle/>
          <a:p>
            <a:endParaRPr lang="sv-SE" dirty="0"/>
          </a:p>
        </p:txBody>
      </p:sp>
      <p:sp>
        <p:nvSpPr>
          <p:cNvPr id="23556" name="Rectangle 4"/>
          <p:cNvSpPr>
            <a:spLocks noChangeArrowheads="1"/>
          </p:cNvSpPr>
          <p:nvPr/>
        </p:nvSpPr>
        <p:spPr bwMode="auto">
          <a:xfrm>
            <a:off x="990600" y="304800"/>
            <a:ext cx="4038600" cy="5715000"/>
          </a:xfrm>
          <a:prstGeom prst="rect">
            <a:avLst/>
          </a:prstGeom>
          <a:noFill/>
          <a:ln w="9525">
            <a:noFill/>
            <a:miter lim="800000"/>
            <a:headEnd/>
            <a:tailEnd/>
          </a:ln>
          <a:effectLst/>
        </p:spPr>
        <p:txBody>
          <a:bodyPr/>
          <a:lstStyle/>
          <a:p>
            <a:pPr algn="ctr">
              <a:spcBef>
                <a:spcPct val="20000"/>
              </a:spcBef>
            </a:pPr>
            <a:endParaRPr lang="sv-SE" sz="1600" b="0" dirty="0">
              <a:latin typeface="Arial" charset="0"/>
            </a:endParaRPr>
          </a:p>
        </p:txBody>
      </p:sp>
      <p:pic>
        <p:nvPicPr>
          <p:cNvPr id="23557" name="Picture 5" descr="Ifo"/>
          <p:cNvPicPr>
            <a:picLocks noChangeAspect="1" noChangeArrowheads="1"/>
          </p:cNvPicPr>
          <p:nvPr/>
        </p:nvPicPr>
        <p:blipFill>
          <a:blip r:embed="rId3" cstate="print"/>
          <a:srcRect/>
          <a:stretch>
            <a:fillRect/>
          </a:stretch>
        </p:blipFill>
        <p:spPr bwMode="auto">
          <a:xfrm>
            <a:off x="228600" y="3962400"/>
            <a:ext cx="454025" cy="844550"/>
          </a:xfrm>
          <a:prstGeom prst="rect">
            <a:avLst/>
          </a:prstGeom>
          <a:noFill/>
        </p:spPr>
      </p:pic>
      <p:pic>
        <p:nvPicPr>
          <p:cNvPr id="23558" name="Picture 6" descr="Kultur och fritid"/>
          <p:cNvPicPr>
            <a:picLocks noChangeAspect="1" noChangeArrowheads="1"/>
          </p:cNvPicPr>
          <p:nvPr/>
        </p:nvPicPr>
        <p:blipFill>
          <a:blip r:embed="rId4" cstate="print"/>
          <a:srcRect/>
          <a:stretch>
            <a:fillRect/>
          </a:stretch>
        </p:blipFill>
        <p:spPr bwMode="auto">
          <a:xfrm>
            <a:off x="0" y="3352800"/>
            <a:ext cx="762000" cy="588963"/>
          </a:xfrm>
          <a:prstGeom prst="rect">
            <a:avLst/>
          </a:prstGeom>
          <a:noFill/>
        </p:spPr>
      </p:pic>
      <p:pic>
        <p:nvPicPr>
          <p:cNvPr id="23559" name="Picture 7" descr="Mot solen"/>
          <p:cNvPicPr>
            <a:picLocks noChangeAspect="1" noChangeArrowheads="1"/>
          </p:cNvPicPr>
          <p:nvPr/>
        </p:nvPicPr>
        <p:blipFill>
          <a:blip r:embed="rId5" cstate="print"/>
          <a:srcRect l="16162" r="9956"/>
          <a:stretch>
            <a:fillRect/>
          </a:stretch>
        </p:blipFill>
        <p:spPr bwMode="auto">
          <a:xfrm>
            <a:off x="0" y="4876800"/>
            <a:ext cx="762000" cy="1143000"/>
          </a:xfrm>
          <a:prstGeom prst="rect">
            <a:avLst/>
          </a:prstGeom>
          <a:noFill/>
        </p:spPr>
      </p:pic>
      <p:pic>
        <p:nvPicPr>
          <p:cNvPr id="23560" name="Picture 8" descr="Skola"/>
          <p:cNvPicPr>
            <a:picLocks noChangeAspect="1" noChangeArrowheads="1"/>
          </p:cNvPicPr>
          <p:nvPr/>
        </p:nvPicPr>
        <p:blipFill>
          <a:blip r:embed="rId6" cstate="print"/>
          <a:srcRect l="10001"/>
          <a:stretch>
            <a:fillRect/>
          </a:stretch>
        </p:blipFill>
        <p:spPr bwMode="auto">
          <a:xfrm>
            <a:off x="0" y="2743200"/>
            <a:ext cx="685800" cy="568325"/>
          </a:xfrm>
          <a:prstGeom prst="rect">
            <a:avLst/>
          </a:prstGeom>
          <a:noFill/>
        </p:spPr>
      </p:pic>
      <p:pic>
        <p:nvPicPr>
          <p:cNvPr id="23561" name="Picture 9" descr="Teknik"/>
          <p:cNvPicPr>
            <a:picLocks noChangeAspect="1" noChangeArrowheads="1"/>
          </p:cNvPicPr>
          <p:nvPr/>
        </p:nvPicPr>
        <p:blipFill>
          <a:blip r:embed="rId7" cstate="print"/>
          <a:srcRect/>
          <a:stretch>
            <a:fillRect/>
          </a:stretch>
        </p:blipFill>
        <p:spPr bwMode="auto">
          <a:xfrm>
            <a:off x="0" y="1828800"/>
            <a:ext cx="635000" cy="838200"/>
          </a:xfrm>
          <a:prstGeom prst="rect">
            <a:avLst/>
          </a:prstGeom>
          <a:noFill/>
        </p:spPr>
      </p:pic>
      <p:pic>
        <p:nvPicPr>
          <p:cNvPr id="23562" name="Picture 10" descr="Turism"/>
          <p:cNvPicPr>
            <a:picLocks noChangeAspect="1" noChangeArrowheads="1"/>
          </p:cNvPicPr>
          <p:nvPr/>
        </p:nvPicPr>
        <p:blipFill>
          <a:blip r:embed="rId8" cstate="print"/>
          <a:srcRect r="18182"/>
          <a:stretch>
            <a:fillRect/>
          </a:stretch>
        </p:blipFill>
        <p:spPr bwMode="auto">
          <a:xfrm>
            <a:off x="76200" y="1066800"/>
            <a:ext cx="685800" cy="692150"/>
          </a:xfrm>
          <a:prstGeom prst="rect">
            <a:avLst/>
          </a:prstGeom>
          <a:noFill/>
        </p:spPr>
      </p:pic>
      <p:pic>
        <p:nvPicPr>
          <p:cNvPr id="23563" name="Picture 11" descr="Näringsliv"/>
          <p:cNvPicPr>
            <a:picLocks noChangeAspect="1" noChangeArrowheads="1"/>
          </p:cNvPicPr>
          <p:nvPr/>
        </p:nvPicPr>
        <p:blipFill>
          <a:blip r:embed="rId9" cstate="print"/>
          <a:srcRect/>
          <a:stretch>
            <a:fillRect/>
          </a:stretch>
        </p:blipFill>
        <p:spPr bwMode="auto">
          <a:xfrm>
            <a:off x="76200" y="76200"/>
            <a:ext cx="360363" cy="990600"/>
          </a:xfrm>
          <a:prstGeom prst="rect">
            <a:avLst/>
          </a:prstGeom>
          <a:noFill/>
        </p:spPr>
      </p:pic>
      <p:pic>
        <p:nvPicPr>
          <p:cNvPr id="23564" name="Picture 12" descr="Kommunlogo-c (färg) vit"/>
          <p:cNvPicPr>
            <a:picLocks noChangeAspect="1" noChangeArrowheads="1"/>
          </p:cNvPicPr>
          <p:nvPr/>
        </p:nvPicPr>
        <p:blipFill>
          <a:blip r:embed="rId10" cstate="print"/>
          <a:srcRect/>
          <a:stretch>
            <a:fillRect/>
          </a:stretch>
        </p:blipFill>
        <p:spPr bwMode="auto">
          <a:xfrm>
            <a:off x="74613" y="5943600"/>
            <a:ext cx="687387" cy="723900"/>
          </a:xfrm>
          <a:prstGeom prst="rect">
            <a:avLst/>
          </a:prstGeom>
          <a:noFill/>
        </p:spPr>
      </p:pic>
      <p:sp>
        <p:nvSpPr>
          <p:cNvPr id="23566" name="Text Box 14"/>
          <p:cNvSpPr txBox="1">
            <a:spLocks noChangeArrowheads="1"/>
          </p:cNvSpPr>
          <p:nvPr/>
        </p:nvSpPr>
        <p:spPr bwMode="auto">
          <a:xfrm>
            <a:off x="4648200" y="6324600"/>
            <a:ext cx="4495800" cy="274638"/>
          </a:xfrm>
          <a:prstGeom prst="rect">
            <a:avLst/>
          </a:prstGeom>
          <a:noFill/>
          <a:ln w="9525">
            <a:noFill/>
            <a:miter lim="800000"/>
            <a:headEnd/>
            <a:tailEnd/>
          </a:ln>
          <a:effectLst/>
        </p:spPr>
        <p:txBody>
          <a:bodyPr>
            <a:spAutoFit/>
          </a:bodyPr>
          <a:lstStyle/>
          <a:p>
            <a:pPr algn="r">
              <a:spcBef>
                <a:spcPct val="50000"/>
              </a:spcBef>
            </a:pPr>
            <a:r>
              <a:rPr lang="sv-SE" sz="1200" dirty="0">
                <a:solidFill>
                  <a:schemeClr val="bg1"/>
                </a:solidFill>
                <a:latin typeface="Arial" charset="0"/>
              </a:rPr>
              <a:t>www.stromsund.se</a:t>
            </a:r>
            <a:endParaRPr lang="sv-SE" b="0" dirty="0">
              <a:solidFill>
                <a:schemeClr val="bg1"/>
              </a:solidFill>
              <a:latin typeface="BakerSignet BT" pitchFamily="34" charset="0"/>
            </a:endParaRPr>
          </a:p>
        </p:txBody>
      </p:sp>
      <p:pic>
        <p:nvPicPr>
          <p:cNvPr id="17" name="Bildobjekt 16" descr="EUflagga%20Socfond.jpg"/>
          <p:cNvPicPr>
            <a:picLocks noChangeAspect="1"/>
          </p:cNvPicPr>
          <p:nvPr/>
        </p:nvPicPr>
        <p:blipFill>
          <a:blip r:embed="rId11" cstate="print"/>
          <a:stretch>
            <a:fillRect/>
          </a:stretch>
        </p:blipFill>
        <p:spPr>
          <a:xfrm>
            <a:off x="8388424" y="5517232"/>
            <a:ext cx="606552" cy="566928"/>
          </a:xfrm>
          <a:prstGeom prst="rect">
            <a:avLst/>
          </a:prstGeom>
        </p:spPr>
      </p:pic>
      <p:sp>
        <p:nvSpPr>
          <p:cNvPr id="15" name="Rektangel 14"/>
          <p:cNvSpPr/>
          <p:nvPr/>
        </p:nvSpPr>
        <p:spPr>
          <a:xfrm>
            <a:off x="4067944" y="404664"/>
            <a:ext cx="1800493" cy="584775"/>
          </a:xfrm>
          <a:prstGeom prst="rect">
            <a:avLst/>
          </a:prstGeom>
        </p:spPr>
        <p:txBody>
          <a:bodyPr wrap="none">
            <a:spAutoFit/>
          </a:bodyPr>
          <a:lstStyle/>
          <a:p>
            <a:r>
              <a:rPr lang="sv-SE" sz="3200" dirty="0" smtClean="0">
                <a:latin typeface="Arial" pitchFamily="34" charset="0"/>
                <a:cs typeface="Arial" pitchFamily="34" charset="0"/>
              </a:rPr>
              <a:t>Resultat</a:t>
            </a:r>
          </a:p>
        </p:txBody>
      </p:sp>
      <p:sp>
        <p:nvSpPr>
          <p:cNvPr id="24" name="Rubrik 23"/>
          <p:cNvSpPr>
            <a:spLocks noGrp="1"/>
          </p:cNvSpPr>
          <p:nvPr>
            <p:ph type="title"/>
          </p:nvPr>
        </p:nvSpPr>
        <p:spPr/>
        <p:txBody>
          <a:bodyPr/>
          <a:lstStyle/>
          <a:p>
            <a:endParaRPr lang="sv-SE" dirty="0"/>
          </a:p>
        </p:txBody>
      </p:sp>
      <p:sp>
        <p:nvSpPr>
          <p:cNvPr id="25" name="Platshållare för text 24"/>
          <p:cNvSpPr>
            <a:spLocks noGrp="1"/>
          </p:cNvSpPr>
          <p:nvPr>
            <p:ph type="body" idx="1"/>
          </p:nvPr>
        </p:nvSpPr>
        <p:spPr/>
        <p:txBody>
          <a:bodyPr/>
          <a:lstStyle/>
          <a:p>
            <a:endParaRPr lang="sv-SE" dirty="0"/>
          </a:p>
        </p:txBody>
      </p:sp>
      <p:sp>
        <p:nvSpPr>
          <p:cNvPr id="26" name="Platshållare för innehåll 25"/>
          <p:cNvSpPr>
            <a:spLocks noGrp="1"/>
          </p:cNvSpPr>
          <p:nvPr>
            <p:ph sz="half" idx="2"/>
          </p:nvPr>
        </p:nvSpPr>
        <p:spPr/>
        <p:txBody>
          <a:bodyPr/>
          <a:lstStyle/>
          <a:p>
            <a:r>
              <a:rPr lang="sv-SE" dirty="0" smtClean="0"/>
              <a:t>Totalt 58 unika deltagare</a:t>
            </a:r>
          </a:p>
          <a:p>
            <a:r>
              <a:rPr lang="sv-SE" dirty="0" smtClean="0"/>
              <a:t>63 % arbete/studier</a:t>
            </a:r>
          </a:p>
          <a:p>
            <a:r>
              <a:rPr lang="sv-SE" dirty="0" smtClean="0"/>
              <a:t>37%  Annat</a:t>
            </a:r>
          </a:p>
          <a:p>
            <a:endParaRPr lang="sv-SE" dirty="0"/>
          </a:p>
        </p:txBody>
      </p:sp>
      <p:sp>
        <p:nvSpPr>
          <p:cNvPr id="27" name="Platshållare för text 26"/>
          <p:cNvSpPr>
            <a:spLocks noGrp="1"/>
          </p:cNvSpPr>
          <p:nvPr>
            <p:ph type="body" sz="quarter" idx="3"/>
          </p:nvPr>
        </p:nvSpPr>
        <p:spPr/>
        <p:txBody>
          <a:bodyPr/>
          <a:lstStyle/>
          <a:p>
            <a:endParaRPr lang="sv-SE" dirty="0"/>
          </a:p>
        </p:txBody>
      </p:sp>
      <p:pic>
        <p:nvPicPr>
          <p:cNvPr id="29" name="Bildobjekt 9"/>
          <p:cNvPicPr>
            <a:picLocks noGrp="1"/>
          </p:cNvPicPr>
          <p:nvPr>
            <p:ph sz="quarter" idx="4"/>
          </p:nvPr>
        </p:nvPicPr>
        <p:blipFill>
          <a:blip r:embed="rId1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5292080" y="2348880"/>
            <a:ext cx="3352356" cy="3240359"/>
          </a:xfrm>
          <a:prstGeom prst="rect">
            <a:avLst/>
          </a:prstGeom>
          <a:noFill/>
          <a:ln>
            <a:noFill/>
          </a:ln>
        </p:spPr>
      </p:pic>
      <p:pic>
        <p:nvPicPr>
          <p:cNvPr id="30" name="Bildobjekt 29" descr="EUflagga%20Socfond.jpg"/>
          <p:cNvPicPr>
            <a:picLocks noChangeAspect="1"/>
          </p:cNvPicPr>
          <p:nvPr/>
        </p:nvPicPr>
        <p:blipFill>
          <a:blip r:embed="rId11" cstate="print"/>
          <a:stretch>
            <a:fillRect/>
          </a:stretch>
        </p:blipFill>
        <p:spPr>
          <a:xfrm>
            <a:off x="7668344" y="5550728"/>
            <a:ext cx="1475656" cy="1307272"/>
          </a:xfrm>
          <a:prstGeom prst="rect">
            <a:avLst/>
          </a:prstGeom>
        </p:spPr>
      </p:pic>
      <p:pic>
        <p:nvPicPr>
          <p:cNvPr id="31" name="Picture 2" descr="J:\Gruppmappar\AKK\Logga\Arbetskraftskoordinator.gif"/>
          <p:cNvPicPr>
            <a:picLocks noChangeAspect="1" noChangeArrowheads="1"/>
          </p:cNvPicPr>
          <p:nvPr/>
        </p:nvPicPr>
        <p:blipFill>
          <a:blip r:embed="rId13" cstate="print"/>
          <a:srcRect/>
          <a:stretch>
            <a:fillRect/>
          </a:stretch>
        </p:blipFill>
        <p:spPr bwMode="auto">
          <a:xfrm>
            <a:off x="7668344" y="260648"/>
            <a:ext cx="1295400" cy="116205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152400" y="6248400"/>
            <a:ext cx="8991600" cy="609600"/>
          </a:xfrm>
          <a:prstGeom prst="rect">
            <a:avLst/>
          </a:prstGeom>
          <a:solidFill>
            <a:srgbClr val="2E5084"/>
          </a:solidFill>
          <a:ln w="9525">
            <a:noFill/>
            <a:miter lim="800000"/>
            <a:headEnd/>
            <a:tailEnd/>
          </a:ln>
          <a:effectLst/>
        </p:spPr>
        <p:txBody>
          <a:bodyPr wrap="none" anchor="ctr"/>
          <a:lstStyle/>
          <a:p>
            <a:endParaRPr lang="sv-SE" dirty="0"/>
          </a:p>
        </p:txBody>
      </p:sp>
      <p:sp>
        <p:nvSpPr>
          <p:cNvPr id="23555" name="Rectangle 3"/>
          <p:cNvSpPr>
            <a:spLocks noChangeArrowheads="1"/>
          </p:cNvSpPr>
          <p:nvPr/>
        </p:nvSpPr>
        <p:spPr bwMode="auto">
          <a:xfrm>
            <a:off x="0" y="0"/>
            <a:ext cx="762000" cy="6858000"/>
          </a:xfrm>
          <a:prstGeom prst="rect">
            <a:avLst/>
          </a:prstGeom>
          <a:solidFill>
            <a:srgbClr val="2E5084"/>
          </a:solidFill>
          <a:ln w="9525">
            <a:noFill/>
            <a:miter lim="800000"/>
            <a:headEnd/>
            <a:tailEnd/>
          </a:ln>
          <a:effectLst/>
        </p:spPr>
        <p:txBody>
          <a:bodyPr wrap="none" anchor="ctr"/>
          <a:lstStyle/>
          <a:p>
            <a:endParaRPr lang="sv-SE" dirty="0"/>
          </a:p>
        </p:txBody>
      </p:sp>
      <p:sp>
        <p:nvSpPr>
          <p:cNvPr id="23556" name="Rectangle 4"/>
          <p:cNvSpPr>
            <a:spLocks noChangeArrowheads="1"/>
          </p:cNvSpPr>
          <p:nvPr/>
        </p:nvSpPr>
        <p:spPr bwMode="auto">
          <a:xfrm>
            <a:off x="990600" y="304800"/>
            <a:ext cx="4038600" cy="5715000"/>
          </a:xfrm>
          <a:prstGeom prst="rect">
            <a:avLst/>
          </a:prstGeom>
          <a:noFill/>
          <a:ln w="9525">
            <a:noFill/>
            <a:miter lim="800000"/>
            <a:headEnd/>
            <a:tailEnd/>
          </a:ln>
          <a:effectLst/>
        </p:spPr>
        <p:txBody>
          <a:bodyPr/>
          <a:lstStyle/>
          <a:p>
            <a:pPr algn="ctr">
              <a:spcBef>
                <a:spcPct val="20000"/>
              </a:spcBef>
            </a:pPr>
            <a:endParaRPr lang="sv-SE" sz="1600" b="0" dirty="0">
              <a:latin typeface="Arial" charset="0"/>
            </a:endParaRPr>
          </a:p>
        </p:txBody>
      </p:sp>
      <p:pic>
        <p:nvPicPr>
          <p:cNvPr id="23557" name="Picture 5" descr="Ifo"/>
          <p:cNvPicPr>
            <a:picLocks noChangeAspect="1" noChangeArrowheads="1"/>
          </p:cNvPicPr>
          <p:nvPr/>
        </p:nvPicPr>
        <p:blipFill>
          <a:blip r:embed="rId3" cstate="print"/>
          <a:srcRect/>
          <a:stretch>
            <a:fillRect/>
          </a:stretch>
        </p:blipFill>
        <p:spPr bwMode="auto">
          <a:xfrm>
            <a:off x="228600" y="3962400"/>
            <a:ext cx="454025" cy="844550"/>
          </a:xfrm>
          <a:prstGeom prst="rect">
            <a:avLst/>
          </a:prstGeom>
          <a:noFill/>
        </p:spPr>
      </p:pic>
      <p:pic>
        <p:nvPicPr>
          <p:cNvPr id="23558" name="Picture 6" descr="Kultur och fritid"/>
          <p:cNvPicPr>
            <a:picLocks noChangeAspect="1" noChangeArrowheads="1"/>
          </p:cNvPicPr>
          <p:nvPr/>
        </p:nvPicPr>
        <p:blipFill>
          <a:blip r:embed="rId4" cstate="print"/>
          <a:srcRect/>
          <a:stretch>
            <a:fillRect/>
          </a:stretch>
        </p:blipFill>
        <p:spPr bwMode="auto">
          <a:xfrm>
            <a:off x="0" y="3352800"/>
            <a:ext cx="762000" cy="588963"/>
          </a:xfrm>
          <a:prstGeom prst="rect">
            <a:avLst/>
          </a:prstGeom>
          <a:noFill/>
        </p:spPr>
      </p:pic>
      <p:pic>
        <p:nvPicPr>
          <p:cNvPr id="23559" name="Picture 7" descr="Mot solen"/>
          <p:cNvPicPr>
            <a:picLocks noChangeAspect="1" noChangeArrowheads="1"/>
          </p:cNvPicPr>
          <p:nvPr/>
        </p:nvPicPr>
        <p:blipFill>
          <a:blip r:embed="rId5" cstate="print"/>
          <a:srcRect l="16162" r="9956"/>
          <a:stretch>
            <a:fillRect/>
          </a:stretch>
        </p:blipFill>
        <p:spPr bwMode="auto">
          <a:xfrm>
            <a:off x="0" y="4876800"/>
            <a:ext cx="762000" cy="1143000"/>
          </a:xfrm>
          <a:prstGeom prst="rect">
            <a:avLst/>
          </a:prstGeom>
          <a:noFill/>
        </p:spPr>
      </p:pic>
      <p:pic>
        <p:nvPicPr>
          <p:cNvPr id="23560" name="Picture 8" descr="Skola"/>
          <p:cNvPicPr>
            <a:picLocks noChangeAspect="1" noChangeArrowheads="1"/>
          </p:cNvPicPr>
          <p:nvPr/>
        </p:nvPicPr>
        <p:blipFill>
          <a:blip r:embed="rId6" cstate="print"/>
          <a:srcRect l="10001"/>
          <a:stretch>
            <a:fillRect/>
          </a:stretch>
        </p:blipFill>
        <p:spPr bwMode="auto">
          <a:xfrm>
            <a:off x="0" y="2743200"/>
            <a:ext cx="685800" cy="568325"/>
          </a:xfrm>
          <a:prstGeom prst="rect">
            <a:avLst/>
          </a:prstGeom>
          <a:noFill/>
        </p:spPr>
      </p:pic>
      <p:pic>
        <p:nvPicPr>
          <p:cNvPr id="23561" name="Picture 9" descr="Teknik"/>
          <p:cNvPicPr>
            <a:picLocks noChangeAspect="1" noChangeArrowheads="1"/>
          </p:cNvPicPr>
          <p:nvPr/>
        </p:nvPicPr>
        <p:blipFill>
          <a:blip r:embed="rId7" cstate="print"/>
          <a:srcRect/>
          <a:stretch>
            <a:fillRect/>
          </a:stretch>
        </p:blipFill>
        <p:spPr bwMode="auto">
          <a:xfrm>
            <a:off x="0" y="1828800"/>
            <a:ext cx="635000" cy="838200"/>
          </a:xfrm>
          <a:prstGeom prst="rect">
            <a:avLst/>
          </a:prstGeom>
          <a:noFill/>
        </p:spPr>
      </p:pic>
      <p:pic>
        <p:nvPicPr>
          <p:cNvPr id="23562" name="Picture 10" descr="Turism"/>
          <p:cNvPicPr>
            <a:picLocks noChangeAspect="1" noChangeArrowheads="1"/>
          </p:cNvPicPr>
          <p:nvPr/>
        </p:nvPicPr>
        <p:blipFill>
          <a:blip r:embed="rId8" cstate="print"/>
          <a:srcRect r="18182"/>
          <a:stretch>
            <a:fillRect/>
          </a:stretch>
        </p:blipFill>
        <p:spPr bwMode="auto">
          <a:xfrm>
            <a:off x="76200" y="1066800"/>
            <a:ext cx="685800" cy="692150"/>
          </a:xfrm>
          <a:prstGeom prst="rect">
            <a:avLst/>
          </a:prstGeom>
          <a:noFill/>
        </p:spPr>
      </p:pic>
      <p:pic>
        <p:nvPicPr>
          <p:cNvPr id="23563" name="Picture 11" descr="Näringsliv"/>
          <p:cNvPicPr>
            <a:picLocks noChangeAspect="1" noChangeArrowheads="1"/>
          </p:cNvPicPr>
          <p:nvPr/>
        </p:nvPicPr>
        <p:blipFill>
          <a:blip r:embed="rId9" cstate="print"/>
          <a:srcRect/>
          <a:stretch>
            <a:fillRect/>
          </a:stretch>
        </p:blipFill>
        <p:spPr bwMode="auto">
          <a:xfrm>
            <a:off x="76200" y="76200"/>
            <a:ext cx="360363" cy="990600"/>
          </a:xfrm>
          <a:prstGeom prst="rect">
            <a:avLst/>
          </a:prstGeom>
          <a:noFill/>
        </p:spPr>
      </p:pic>
      <p:pic>
        <p:nvPicPr>
          <p:cNvPr id="23564" name="Picture 12" descr="Kommunlogo-c (färg) vit"/>
          <p:cNvPicPr>
            <a:picLocks noChangeAspect="1" noChangeArrowheads="1"/>
          </p:cNvPicPr>
          <p:nvPr/>
        </p:nvPicPr>
        <p:blipFill>
          <a:blip r:embed="rId10" cstate="print"/>
          <a:srcRect/>
          <a:stretch>
            <a:fillRect/>
          </a:stretch>
        </p:blipFill>
        <p:spPr bwMode="auto">
          <a:xfrm>
            <a:off x="74613" y="5943600"/>
            <a:ext cx="687387" cy="723900"/>
          </a:xfrm>
          <a:prstGeom prst="rect">
            <a:avLst/>
          </a:prstGeom>
          <a:noFill/>
        </p:spPr>
      </p:pic>
      <p:sp>
        <p:nvSpPr>
          <p:cNvPr id="23566" name="Text Box 14"/>
          <p:cNvSpPr txBox="1">
            <a:spLocks noChangeArrowheads="1"/>
          </p:cNvSpPr>
          <p:nvPr/>
        </p:nvSpPr>
        <p:spPr bwMode="auto">
          <a:xfrm>
            <a:off x="4648200" y="6324600"/>
            <a:ext cx="4495800" cy="274638"/>
          </a:xfrm>
          <a:prstGeom prst="rect">
            <a:avLst/>
          </a:prstGeom>
          <a:noFill/>
          <a:ln w="9525">
            <a:noFill/>
            <a:miter lim="800000"/>
            <a:headEnd/>
            <a:tailEnd/>
          </a:ln>
          <a:effectLst/>
        </p:spPr>
        <p:txBody>
          <a:bodyPr>
            <a:spAutoFit/>
          </a:bodyPr>
          <a:lstStyle/>
          <a:p>
            <a:pPr algn="r">
              <a:spcBef>
                <a:spcPct val="50000"/>
              </a:spcBef>
            </a:pPr>
            <a:r>
              <a:rPr lang="sv-SE" sz="1200" dirty="0">
                <a:solidFill>
                  <a:schemeClr val="bg1"/>
                </a:solidFill>
                <a:latin typeface="Arial" charset="0"/>
              </a:rPr>
              <a:t>www.stromsund.se</a:t>
            </a:r>
            <a:endParaRPr lang="sv-SE" b="0" dirty="0">
              <a:solidFill>
                <a:schemeClr val="bg1"/>
              </a:solidFill>
              <a:latin typeface="BakerSignet BT" pitchFamily="34" charset="0"/>
            </a:endParaRPr>
          </a:p>
        </p:txBody>
      </p:sp>
      <p:pic>
        <p:nvPicPr>
          <p:cNvPr id="17" name="Bildobjekt 16" descr="EUflagga%20Socfond.jpg"/>
          <p:cNvPicPr>
            <a:picLocks noChangeAspect="1"/>
          </p:cNvPicPr>
          <p:nvPr/>
        </p:nvPicPr>
        <p:blipFill>
          <a:blip r:embed="rId11" cstate="print"/>
          <a:stretch>
            <a:fillRect/>
          </a:stretch>
        </p:blipFill>
        <p:spPr>
          <a:xfrm>
            <a:off x="8388424" y="5517232"/>
            <a:ext cx="606552" cy="566928"/>
          </a:xfrm>
          <a:prstGeom prst="rect">
            <a:avLst/>
          </a:prstGeom>
        </p:spPr>
      </p:pic>
      <p:sp>
        <p:nvSpPr>
          <p:cNvPr id="15" name="Rektangel 14"/>
          <p:cNvSpPr/>
          <p:nvPr/>
        </p:nvSpPr>
        <p:spPr>
          <a:xfrm>
            <a:off x="3563888" y="251937"/>
            <a:ext cx="2985113" cy="584775"/>
          </a:xfrm>
          <a:prstGeom prst="rect">
            <a:avLst/>
          </a:prstGeom>
        </p:spPr>
        <p:txBody>
          <a:bodyPr wrap="none">
            <a:spAutoFit/>
          </a:bodyPr>
          <a:lstStyle/>
          <a:p>
            <a:r>
              <a:rPr lang="sv-SE" sz="3200" dirty="0" smtClean="0">
                <a:latin typeface="Arial" pitchFamily="34" charset="0"/>
                <a:cs typeface="Arial" pitchFamily="34" charset="0"/>
              </a:rPr>
              <a:t>Praktikbanken</a:t>
            </a:r>
            <a:endParaRPr lang="sv-SE" sz="3200" dirty="0">
              <a:latin typeface="Arial" pitchFamily="34" charset="0"/>
              <a:cs typeface="Arial" pitchFamily="34" charset="0"/>
            </a:endParaRPr>
          </a:p>
        </p:txBody>
      </p:sp>
      <p:sp>
        <p:nvSpPr>
          <p:cNvPr id="16" name="Rektangel 15"/>
          <p:cNvSpPr/>
          <p:nvPr/>
        </p:nvSpPr>
        <p:spPr>
          <a:xfrm>
            <a:off x="827584" y="1268760"/>
            <a:ext cx="8136904" cy="3139321"/>
          </a:xfrm>
          <a:prstGeom prst="rect">
            <a:avLst/>
          </a:prstGeom>
        </p:spPr>
        <p:txBody>
          <a:bodyPr wrap="square">
            <a:spAutoFit/>
          </a:bodyPr>
          <a:lstStyle/>
          <a:p>
            <a:pPr marL="457200" indent="-457200">
              <a:buFont typeface="Arial" pitchFamily="34" charset="0"/>
              <a:buChar char="•"/>
            </a:pPr>
            <a:r>
              <a:rPr lang="sv-SE" sz="1800" dirty="0" smtClean="0">
                <a:latin typeface="Arial" pitchFamily="34" charset="0"/>
                <a:cs typeface="Arial" pitchFamily="34" charset="0"/>
              </a:rPr>
              <a:t>Praktikbanken är en förteckning över arbetsplatser med utbildade handledare.</a:t>
            </a:r>
          </a:p>
          <a:p>
            <a:pPr marL="457200" indent="-457200">
              <a:buFont typeface="Arial" pitchFamily="34" charset="0"/>
              <a:buChar char="•"/>
            </a:pPr>
            <a:endParaRPr lang="sv-SE" sz="1800" dirty="0" smtClean="0">
              <a:latin typeface="Arial" pitchFamily="34" charset="0"/>
              <a:cs typeface="Arial" pitchFamily="34" charset="0"/>
            </a:endParaRPr>
          </a:p>
          <a:p>
            <a:pPr marL="457200" indent="-457200">
              <a:buFont typeface="Arial" pitchFamily="34" charset="0"/>
              <a:buChar char="•"/>
            </a:pPr>
            <a:r>
              <a:rPr lang="sv-SE" sz="1800" dirty="0" smtClean="0">
                <a:latin typeface="Arial" pitchFamily="34" charset="0"/>
                <a:cs typeface="Arial" pitchFamily="34" charset="0"/>
              </a:rPr>
              <a:t>Praktikbanken används som ett verktyg för att enkelt kunna möta behovet av arbetskraft och behovet av sysselsättning.</a:t>
            </a:r>
          </a:p>
          <a:p>
            <a:pPr marL="457200" indent="-457200"/>
            <a:endParaRPr lang="sv-SE" sz="1800" dirty="0" smtClean="0">
              <a:latin typeface="Arial" pitchFamily="34" charset="0"/>
              <a:cs typeface="Arial" pitchFamily="34" charset="0"/>
            </a:endParaRPr>
          </a:p>
          <a:p>
            <a:pPr marL="457200" indent="-457200"/>
            <a:endParaRPr lang="sv-SE" sz="1800" dirty="0" smtClean="0">
              <a:latin typeface="Arial" pitchFamily="34" charset="0"/>
              <a:cs typeface="Arial" pitchFamily="34" charset="0"/>
            </a:endParaRPr>
          </a:p>
          <a:p>
            <a:pPr marL="457200" indent="-457200">
              <a:buFont typeface="Arial" pitchFamily="34" charset="0"/>
              <a:buChar char="•"/>
            </a:pPr>
            <a:r>
              <a:rPr lang="sv-SE" sz="1800" dirty="0" smtClean="0">
                <a:latin typeface="Arial" pitchFamily="34" charset="0"/>
                <a:cs typeface="Arial" pitchFamily="34" charset="0"/>
              </a:rPr>
              <a:t>Levande verktyg</a:t>
            </a:r>
          </a:p>
          <a:p>
            <a:pPr marL="457200" indent="-457200">
              <a:buFont typeface="Arial" pitchFamily="34" charset="0"/>
              <a:buChar char="•"/>
            </a:pPr>
            <a:r>
              <a:rPr lang="sv-SE" sz="1800" dirty="0" smtClean="0">
                <a:latin typeface="Arial" pitchFamily="34" charset="0"/>
                <a:cs typeface="Arial" pitchFamily="34" charset="0"/>
              </a:rPr>
              <a:t>2014-03</a:t>
            </a:r>
          </a:p>
          <a:p>
            <a:pPr marL="1828800" lvl="3" indent="-457200">
              <a:buFont typeface="Arial" pitchFamily="34" charset="0"/>
              <a:buChar char="•"/>
            </a:pPr>
            <a:r>
              <a:rPr lang="sv-SE" sz="1800" dirty="0" smtClean="0">
                <a:latin typeface="Arial" pitchFamily="34" charset="0"/>
                <a:cs typeface="Arial" pitchFamily="34" charset="0"/>
              </a:rPr>
              <a:t>74 registrerade arbetsställen</a:t>
            </a:r>
          </a:p>
          <a:p>
            <a:pPr marL="1828800" lvl="3" indent="-457200">
              <a:buFont typeface="Arial" pitchFamily="34" charset="0"/>
              <a:buChar char="•"/>
            </a:pPr>
            <a:r>
              <a:rPr lang="sv-SE" sz="1800" dirty="0" smtClean="0">
                <a:latin typeface="Arial" pitchFamily="34" charset="0"/>
                <a:cs typeface="Arial" pitchFamily="34" charset="0"/>
              </a:rPr>
              <a:t> 86 möjliga praktikplatser</a:t>
            </a:r>
            <a:endParaRPr lang="sv-SE" sz="1800" dirty="0">
              <a:latin typeface="Arial" pitchFamily="34" charset="0"/>
              <a:cs typeface="Arial" pitchFamily="34" charset="0"/>
            </a:endParaRPr>
          </a:p>
        </p:txBody>
      </p:sp>
      <p:pic>
        <p:nvPicPr>
          <p:cNvPr id="18" name="Bildobjekt 17" descr="EUflagga%20Socfond.jpg"/>
          <p:cNvPicPr>
            <a:picLocks noChangeAspect="1"/>
          </p:cNvPicPr>
          <p:nvPr/>
        </p:nvPicPr>
        <p:blipFill>
          <a:blip r:embed="rId11" cstate="print"/>
          <a:stretch>
            <a:fillRect/>
          </a:stretch>
        </p:blipFill>
        <p:spPr>
          <a:xfrm>
            <a:off x="7668344" y="5550728"/>
            <a:ext cx="1475656" cy="1307272"/>
          </a:xfrm>
          <a:prstGeom prst="rect">
            <a:avLst/>
          </a:prstGeom>
        </p:spPr>
      </p:pic>
      <p:pic>
        <p:nvPicPr>
          <p:cNvPr id="19" name="Picture 2" descr="J:\Gruppmappar\AKK\Logga\Arbetskraftskoordinator.gif"/>
          <p:cNvPicPr>
            <a:picLocks noChangeAspect="1" noChangeArrowheads="1"/>
          </p:cNvPicPr>
          <p:nvPr/>
        </p:nvPicPr>
        <p:blipFill>
          <a:blip r:embed="rId12" cstate="print"/>
          <a:srcRect/>
          <a:stretch>
            <a:fillRect/>
          </a:stretch>
        </p:blipFill>
        <p:spPr bwMode="auto">
          <a:xfrm>
            <a:off x="7668344" y="188640"/>
            <a:ext cx="1295400" cy="116205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152400" y="6248400"/>
            <a:ext cx="8991600" cy="609600"/>
          </a:xfrm>
          <a:prstGeom prst="rect">
            <a:avLst/>
          </a:prstGeom>
          <a:solidFill>
            <a:srgbClr val="2E5084"/>
          </a:solidFill>
          <a:ln w="9525">
            <a:noFill/>
            <a:miter lim="800000"/>
            <a:headEnd/>
            <a:tailEnd/>
          </a:ln>
          <a:effectLst/>
        </p:spPr>
        <p:txBody>
          <a:bodyPr wrap="none" anchor="ctr"/>
          <a:lstStyle/>
          <a:p>
            <a:endParaRPr lang="sv-SE" dirty="0"/>
          </a:p>
        </p:txBody>
      </p:sp>
      <p:sp>
        <p:nvSpPr>
          <p:cNvPr id="23555" name="Rectangle 3"/>
          <p:cNvSpPr>
            <a:spLocks noChangeArrowheads="1"/>
          </p:cNvSpPr>
          <p:nvPr/>
        </p:nvSpPr>
        <p:spPr bwMode="auto">
          <a:xfrm>
            <a:off x="0" y="0"/>
            <a:ext cx="762000" cy="6858000"/>
          </a:xfrm>
          <a:prstGeom prst="rect">
            <a:avLst/>
          </a:prstGeom>
          <a:solidFill>
            <a:srgbClr val="2E5084"/>
          </a:solidFill>
          <a:ln w="9525">
            <a:noFill/>
            <a:miter lim="800000"/>
            <a:headEnd/>
            <a:tailEnd/>
          </a:ln>
          <a:effectLst/>
        </p:spPr>
        <p:txBody>
          <a:bodyPr wrap="none" anchor="ctr"/>
          <a:lstStyle/>
          <a:p>
            <a:endParaRPr lang="sv-SE" dirty="0"/>
          </a:p>
        </p:txBody>
      </p:sp>
      <p:sp>
        <p:nvSpPr>
          <p:cNvPr id="23556" name="Rectangle 4"/>
          <p:cNvSpPr>
            <a:spLocks noChangeArrowheads="1"/>
          </p:cNvSpPr>
          <p:nvPr/>
        </p:nvSpPr>
        <p:spPr bwMode="auto">
          <a:xfrm>
            <a:off x="990600" y="304800"/>
            <a:ext cx="4038600" cy="5715000"/>
          </a:xfrm>
          <a:prstGeom prst="rect">
            <a:avLst/>
          </a:prstGeom>
          <a:noFill/>
          <a:ln w="9525">
            <a:noFill/>
            <a:miter lim="800000"/>
            <a:headEnd/>
            <a:tailEnd/>
          </a:ln>
          <a:effectLst/>
        </p:spPr>
        <p:txBody>
          <a:bodyPr/>
          <a:lstStyle/>
          <a:p>
            <a:pPr algn="ctr">
              <a:spcBef>
                <a:spcPct val="20000"/>
              </a:spcBef>
            </a:pPr>
            <a:endParaRPr lang="sv-SE" sz="1600" b="0" dirty="0">
              <a:latin typeface="Arial" charset="0"/>
            </a:endParaRPr>
          </a:p>
        </p:txBody>
      </p:sp>
      <p:pic>
        <p:nvPicPr>
          <p:cNvPr id="23557" name="Picture 5" descr="Ifo"/>
          <p:cNvPicPr>
            <a:picLocks noChangeAspect="1" noChangeArrowheads="1"/>
          </p:cNvPicPr>
          <p:nvPr/>
        </p:nvPicPr>
        <p:blipFill>
          <a:blip r:embed="rId3" cstate="print"/>
          <a:srcRect/>
          <a:stretch>
            <a:fillRect/>
          </a:stretch>
        </p:blipFill>
        <p:spPr bwMode="auto">
          <a:xfrm>
            <a:off x="228600" y="3962400"/>
            <a:ext cx="454025" cy="844550"/>
          </a:xfrm>
          <a:prstGeom prst="rect">
            <a:avLst/>
          </a:prstGeom>
          <a:noFill/>
        </p:spPr>
      </p:pic>
      <p:pic>
        <p:nvPicPr>
          <p:cNvPr id="23558" name="Picture 6" descr="Kultur och fritid"/>
          <p:cNvPicPr>
            <a:picLocks noChangeAspect="1" noChangeArrowheads="1"/>
          </p:cNvPicPr>
          <p:nvPr/>
        </p:nvPicPr>
        <p:blipFill>
          <a:blip r:embed="rId4" cstate="print"/>
          <a:srcRect/>
          <a:stretch>
            <a:fillRect/>
          </a:stretch>
        </p:blipFill>
        <p:spPr bwMode="auto">
          <a:xfrm>
            <a:off x="0" y="3352800"/>
            <a:ext cx="762000" cy="588963"/>
          </a:xfrm>
          <a:prstGeom prst="rect">
            <a:avLst/>
          </a:prstGeom>
          <a:noFill/>
        </p:spPr>
      </p:pic>
      <p:pic>
        <p:nvPicPr>
          <p:cNvPr id="23559" name="Picture 7" descr="Mot solen"/>
          <p:cNvPicPr>
            <a:picLocks noChangeAspect="1" noChangeArrowheads="1"/>
          </p:cNvPicPr>
          <p:nvPr/>
        </p:nvPicPr>
        <p:blipFill>
          <a:blip r:embed="rId5" cstate="print"/>
          <a:srcRect l="16162" r="9956"/>
          <a:stretch>
            <a:fillRect/>
          </a:stretch>
        </p:blipFill>
        <p:spPr bwMode="auto">
          <a:xfrm>
            <a:off x="0" y="4876800"/>
            <a:ext cx="762000" cy="1143000"/>
          </a:xfrm>
          <a:prstGeom prst="rect">
            <a:avLst/>
          </a:prstGeom>
          <a:noFill/>
        </p:spPr>
      </p:pic>
      <p:pic>
        <p:nvPicPr>
          <p:cNvPr id="23560" name="Picture 8" descr="Skola"/>
          <p:cNvPicPr>
            <a:picLocks noChangeAspect="1" noChangeArrowheads="1"/>
          </p:cNvPicPr>
          <p:nvPr/>
        </p:nvPicPr>
        <p:blipFill>
          <a:blip r:embed="rId6" cstate="print"/>
          <a:srcRect l="10001"/>
          <a:stretch>
            <a:fillRect/>
          </a:stretch>
        </p:blipFill>
        <p:spPr bwMode="auto">
          <a:xfrm>
            <a:off x="0" y="2743200"/>
            <a:ext cx="685800" cy="568325"/>
          </a:xfrm>
          <a:prstGeom prst="rect">
            <a:avLst/>
          </a:prstGeom>
          <a:noFill/>
        </p:spPr>
      </p:pic>
      <p:pic>
        <p:nvPicPr>
          <p:cNvPr id="23561" name="Picture 9" descr="Teknik"/>
          <p:cNvPicPr>
            <a:picLocks noChangeAspect="1" noChangeArrowheads="1"/>
          </p:cNvPicPr>
          <p:nvPr/>
        </p:nvPicPr>
        <p:blipFill>
          <a:blip r:embed="rId7" cstate="print"/>
          <a:srcRect/>
          <a:stretch>
            <a:fillRect/>
          </a:stretch>
        </p:blipFill>
        <p:spPr bwMode="auto">
          <a:xfrm>
            <a:off x="0" y="1828800"/>
            <a:ext cx="635000" cy="838200"/>
          </a:xfrm>
          <a:prstGeom prst="rect">
            <a:avLst/>
          </a:prstGeom>
          <a:noFill/>
        </p:spPr>
      </p:pic>
      <p:pic>
        <p:nvPicPr>
          <p:cNvPr id="23562" name="Picture 10" descr="Turism"/>
          <p:cNvPicPr>
            <a:picLocks noChangeAspect="1" noChangeArrowheads="1"/>
          </p:cNvPicPr>
          <p:nvPr/>
        </p:nvPicPr>
        <p:blipFill>
          <a:blip r:embed="rId8" cstate="print"/>
          <a:srcRect r="18182"/>
          <a:stretch>
            <a:fillRect/>
          </a:stretch>
        </p:blipFill>
        <p:spPr bwMode="auto">
          <a:xfrm>
            <a:off x="76200" y="1066800"/>
            <a:ext cx="685800" cy="692150"/>
          </a:xfrm>
          <a:prstGeom prst="rect">
            <a:avLst/>
          </a:prstGeom>
          <a:noFill/>
        </p:spPr>
      </p:pic>
      <p:pic>
        <p:nvPicPr>
          <p:cNvPr id="23563" name="Picture 11" descr="Näringsliv"/>
          <p:cNvPicPr>
            <a:picLocks noChangeAspect="1" noChangeArrowheads="1"/>
          </p:cNvPicPr>
          <p:nvPr/>
        </p:nvPicPr>
        <p:blipFill>
          <a:blip r:embed="rId9" cstate="print"/>
          <a:srcRect/>
          <a:stretch>
            <a:fillRect/>
          </a:stretch>
        </p:blipFill>
        <p:spPr bwMode="auto">
          <a:xfrm>
            <a:off x="76200" y="76200"/>
            <a:ext cx="360363" cy="990600"/>
          </a:xfrm>
          <a:prstGeom prst="rect">
            <a:avLst/>
          </a:prstGeom>
          <a:noFill/>
        </p:spPr>
      </p:pic>
      <p:pic>
        <p:nvPicPr>
          <p:cNvPr id="23564" name="Picture 12" descr="Kommunlogo-c (färg) vit"/>
          <p:cNvPicPr>
            <a:picLocks noChangeAspect="1" noChangeArrowheads="1"/>
          </p:cNvPicPr>
          <p:nvPr/>
        </p:nvPicPr>
        <p:blipFill>
          <a:blip r:embed="rId10" cstate="print"/>
          <a:srcRect/>
          <a:stretch>
            <a:fillRect/>
          </a:stretch>
        </p:blipFill>
        <p:spPr bwMode="auto">
          <a:xfrm>
            <a:off x="74613" y="5943600"/>
            <a:ext cx="687387" cy="723900"/>
          </a:xfrm>
          <a:prstGeom prst="rect">
            <a:avLst/>
          </a:prstGeom>
          <a:noFill/>
        </p:spPr>
      </p:pic>
      <p:sp>
        <p:nvSpPr>
          <p:cNvPr id="23566" name="Text Box 14"/>
          <p:cNvSpPr txBox="1">
            <a:spLocks noChangeArrowheads="1"/>
          </p:cNvSpPr>
          <p:nvPr/>
        </p:nvSpPr>
        <p:spPr bwMode="auto">
          <a:xfrm>
            <a:off x="4648200" y="6324600"/>
            <a:ext cx="4495800" cy="274638"/>
          </a:xfrm>
          <a:prstGeom prst="rect">
            <a:avLst/>
          </a:prstGeom>
          <a:noFill/>
          <a:ln w="9525">
            <a:noFill/>
            <a:miter lim="800000"/>
            <a:headEnd/>
            <a:tailEnd/>
          </a:ln>
          <a:effectLst/>
        </p:spPr>
        <p:txBody>
          <a:bodyPr>
            <a:spAutoFit/>
          </a:bodyPr>
          <a:lstStyle/>
          <a:p>
            <a:pPr algn="r">
              <a:spcBef>
                <a:spcPct val="50000"/>
              </a:spcBef>
            </a:pPr>
            <a:r>
              <a:rPr lang="sv-SE" sz="1200" dirty="0">
                <a:solidFill>
                  <a:schemeClr val="bg1"/>
                </a:solidFill>
                <a:latin typeface="Arial" charset="0"/>
              </a:rPr>
              <a:t>www.stromsund.se</a:t>
            </a:r>
            <a:endParaRPr lang="sv-SE" b="0" dirty="0">
              <a:solidFill>
                <a:schemeClr val="bg1"/>
              </a:solidFill>
              <a:latin typeface="BakerSignet BT" pitchFamily="34" charset="0"/>
            </a:endParaRPr>
          </a:p>
        </p:txBody>
      </p:sp>
      <p:pic>
        <p:nvPicPr>
          <p:cNvPr id="17" name="Bildobjekt 16" descr="EUflagga%20Socfond.jpg"/>
          <p:cNvPicPr>
            <a:picLocks noChangeAspect="1"/>
          </p:cNvPicPr>
          <p:nvPr/>
        </p:nvPicPr>
        <p:blipFill>
          <a:blip r:embed="rId11" cstate="print"/>
          <a:stretch>
            <a:fillRect/>
          </a:stretch>
        </p:blipFill>
        <p:spPr>
          <a:xfrm>
            <a:off x="8388424" y="5517232"/>
            <a:ext cx="606552" cy="566928"/>
          </a:xfrm>
          <a:prstGeom prst="rect">
            <a:avLst/>
          </a:prstGeom>
        </p:spPr>
      </p:pic>
      <p:sp>
        <p:nvSpPr>
          <p:cNvPr id="18" name="Rektangel 17"/>
          <p:cNvSpPr/>
          <p:nvPr/>
        </p:nvSpPr>
        <p:spPr>
          <a:xfrm>
            <a:off x="3923928" y="260648"/>
            <a:ext cx="184731" cy="307777"/>
          </a:xfrm>
          <a:prstGeom prst="rect">
            <a:avLst/>
          </a:prstGeom>
        </p:spPr>
        <p:txBody>
          <a:bodyPr wrap="none">
            <a:spAutoFit/>
          </a:bodyPr>
          <a:lstStyle/>
          <a:p>
            <a:endParaRPr lang="sv-SE" sz="1400" dirty="0">
              <a:latin typeface="Arial" pitchFamily="34" charset="0"/>
              <a:cs typeface="Arial" pitchFamily="34" charset="0"/>
            </a:endParaRPr>
          </a:p>
        </p:txBody>
      </p:sp>
      <p:sp>
        <p:nvSpPr>
          <p:cNvPr id="19" name="Rektangel 18"/>
          <p:cNvSpPr/>
          <p:nvPr/>
        </p:nvSpPr>
        <p:spPr>
          <a:xfrm>
            <a:off x="971600" y="1196753"/>
            <a:ext cx="7920880" cy="1477328"/>
          </a:xfrm>
          <a:prstGeom prst="rect">
            <a:avLst/>
          </a:prstGeom>
        </p:spPr>
        <p:txBody>
          <a:bodyPr wrap="square">
            <a:spAutoFit/>
          </a:bodyPr>
          <a:lstStyle/>
          <a:p>
            <a:endParaRPr lang="sv-SE" sz="1800" dirty="0" smtClean="0">
              <a:solidFill>
                <a:srgbClr val="003399"/>
              </a:solidFill>
              <a:latin typeface="Book Antiqua" pitchFamily="18" charset="0"/>
              <a:cs typeface="Arial" pitchFamily="34" charset="0"/>
            </a:endParaRP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endParaRPr lang="sv-SE" sz="1800" dirty="0" smtClean="0">
              <a:latin typeface="Arial" pitchFamily="34" charset="0"/>
              <a:cs typeface="Arial" pitchFamily="34" charset="0"/>
            </a:endParaRPr>
          </a:p>
          <a:p>
            <a:r>
              <a:rPr lang="sv-SE" sz="1800" dirty="0" smtClean="0">
                <a:latin typeface="Arial" pitchFamily="34" charset="0"/>
                <a:cs typeface="Arial" pitchFamily="34" charset="0"/>
              </a:rPr>
              <a:t/>
            </a:r>
            <a:br>
              <a:rPr lang="sv-SE" sz="1800" dirty="0" smtClean="0">
                <a:latin typeface="Arial" pitchFamily="34" charset="0"/>
                <a:cs typeface="Arial" pitchFamily="34" charset="0"/>
              </a:rPr>
            </a:br>
            <a:endParaRPr lang="sv-SE" sz="1800" dirty="0">
              <a:latin typeface="Arial" pitchFamily="34" charset="0"/>
              <a:cs typeface="Arial" pitchFamily="34" charset="0"/>
            </a:endParaRPr>
          </a:p>
        </p:txBody>
      </p:sp>
      <p:sp>
        <p:nvSpPr>
          <p:cNvPr id="27" name="Rubrik 26"/>
          <p:cNvSpPr>
            <a:spLocks noGrp="1"/>
          </p:cNvSpPr>
          <p:nvPr>
            <p:ph type="title"/>
          </p:nvPr>
        </p:nvSpPr>
        <p:spPr>
          <a:xfrm>
            <a:off x="685800" y="260648"/>
            <a:ext cx="7772400" cy="576064"/>
          </a:xfrm>
        </p:spPr>
        <p:txBody>
          <a:bodyPr/>
          <a:lstStyle/>
          <a:p>
            <a:r>
              <a:rPr lang="sv-SE" dirty="0" smtClean="0"/>
              <a:t>		Praktikbanken</a:t>
            </a:r>
            <a:endParaRPr lang="sv-SE" dirty="0"/>
          </a:p>
        </p:txBody>
      </p:sp>
      <p:sp>
        <p:nvSpPr>
          <p:cNvPr id="25" name="Platshållare för innehåll 24"/>
          <p:cNvSpPr>
            <a:spLocks noGrp="1"/>
          </p:cNvSpPr>
          <p:nvPr>
            <p:ph sz="half" idx="4294967295"/>
          </p:nvPr>
        </p:nvSpPr>
        <p:spPr>
          <a:xfrm>
            <a:off x="5334000" y="1773238"/>
            <a:ext cx="3810000" cy="4322762"/>
          </a:xfrm>
        </p:spPr>
        <p:txBody>
          <a:bodyPr/>
          <a:lstStyle/>
          <a:p>
            <a:endParaRPr lang="sv-SE" sz="1600" dirty="0" smtClean="0"/>
          </a:p>
          <a:p>
            <a:endParaRPr lang="sv-SE" sz="1600" dirty="0" smtClean="0"/>
          </a:p>
          <a:p>
            <a:endParaRPr lang="sv-SE" sz="1600" dirty="0"/>
          </a:p>
        </p:txBody>
      </p:sp>
      <p:pic>
        <p:nvPicPr>
          <p:cNvPr id="26" name="Bildobjekt 25" descr="Namnlös.png"/>
          <p:cNvPicPr>
            <a:picLocks noChangeAspect="1"/>
          </p:cNvPicPr>
          <p:nvPr/>
        </p:nvPicPr>
        <p:blipFill>
          <a:blip r:embed="rId12" cstate="print"/>
          <a:stretch>
            <a:fillRect/>
          </a:stretch>
        </p:blipFill>
        <p:spPr>
          <a:xfrm>
            <a:off x="971600" y="908720"/>
            <a:ext cx="7443209" cy="5157192"/>
          </a:xfrm>
          <a:prstGeom prst="rect">
            <a:avLst/>
          </a:prstGeom>
        </p:spPr>
      </p:pic>
      <p:pic>
        <p:nvPicPr>
          <p:cNvPr id="28" name="Bildobjekt 27" descr="EUflagga%20Socfond.jpg"/>
          <p:cNvPicPr>
            <a:picLocks noChangeAspect="1"/>
          </p:cNvPicPr>
          <p:nvPr/>
        </p:nvPicPr>
        <p:blipFill>
          <a:blip r:embed="rId11" cstate="print"/>
          <a:stretch>
            <a:fillRect/>
          </a:stretch>
        </p:blipFill>
        <p:spPr>
          <a:xfrm>
            <a:off x="7668344" y="5550728"/>
            <a:ext cx="1475656" cy="1307272"/>
          </a:xfrm>
          <a:prstGeom prst="rect">
            <a:avLst/>
          </a:prstGeom>
        </p:spPr>
      </p:pic>
      <p:pic>
        <p:nvPicPr>
          <p:cNvPr id="29" name="Picture 2" descr="J:\Gruppmappar\AKK\Logga\Arbetskraftskoordinator.gif"/>
          <p:cNvPicPr>
            <a:picLocks noChangeAspect="1" noChangeArrowheads="1"/>
          </p:cNvPicPr>
          <p:nvPr/>
        </p:nvPicPr>
        <p:blipFill>
          <a:blip r:embed="rId13" cstate="print"/>
          <a:srcRect/>
          <a:stretch>
            <a:fillRect/>
          </a:stretch>
        </p:blipFill>
        <p:spPr bwMode="auto">
          <a:xfrm>
            <a:off x="7668344" y="0"/>
            <a:ext cx="1295400" cy="116205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152400" y="6248400"/>
            <a:ext cx="8991600" cy="609600"/>
          </a:xfrm>
          <a:prstGeom prst="rect">
            <a:avLst/>
          </a:prstGeom>
          <a:solidFill>
            <a:srgbClr val="2E5084"/>
          </a:solidFill>
          <a:ln w="9525">
            <a:noFill/>
            <a:miter lim="800000"/>
            <a:headEnd/>
            <a:tailEnd/>
          </a:ln>
          <a:effectLst/>
        </p:spPr>
        <p:txBody>
          <a:bodyPr wrap="none" anchor="ctr"/>
          <a:lstStyle/>
          <a:p>
            <a:endParaRPr lang="sv-SE" dirty="0"/>
          </a:p>
        </p:txBody>
      </p:sp>
      <p:sp>
        <p:nvSpPr>
          <p:cNvPr id="23555" name="Rectangle 3"/>
          <p:cNvSpPr>
            <a:spLocks noChangeArrowheads="1"/>
          </p:cNvSpPr>
          <p:nvPr/>
        </p:nvSpPr>
        <p:spPr bwMode="auto">
          <a:xfrm>
            <a:off x="0" y="0"/>
            <a:ext cx="762000" cy="6858000"/>
          </a:xfrm>
          <a:prstGeom prst="rect">
            <a:avLst/>
          </a:prstGeom>
          <a:solidFill>
            <a:srgbClr val="2E5084"/>
          </a:solidFill>
          <a:ln w="9525">
            <a:noFill/>
            <a:miter lim="800000"/>
            <a:headEnd/>
            <a:tailEnd/>
          </a:ln>
          <a:effectLst/>
        </p:spPr>
        <p:txBody>
          <a:bodyPr wrap="none" anchor="ctr"/>
          <a:lstStyle/>
          <a:p>
            <a:endParaRPr lang="sv-SE" dirty="0"/>
          </a:p>
        </p:txBody>
      </p:sp>
      <p:sp>
        <p:nvSpPr>
          <p:cNvPr id="23556" name="Rectangle 4"/>
          <p:cNvSpPr>
            <a:spLocks noChangeArrowheads="1"/>
          </p:cNvSpPr>
          <p:nvPr/>
        </p:nvSpPr>
        <p:spPr bwMode="auto">
          <a:xfrm>
            <a:off x="990600" y="304800"/>
            <a:ext cx="4038600" cy="5715000"/>
          </a:xfrm>
          <a:prstGeom prst="rect">
            <a:avLst/>
          </a:prstGeom>
          <a:noFill/>
          <a:ln w="9525">
            <a:noFill/>
            <a:miter lim="800000"/>
            <a:headEnd/>
            <a:tailEnd/>
          </a:ln>
          <a:effectLst/>
        </p:spPr>
        <p:txBody>
          <a:bodyPr/>
          <a:lstStyle/>
          <a:p>
            <a:pPr algn="ctr">
              <a:spcBef>
                <a:spcPct val="20000"/>
              </a:spcBef>
            </a:pPr>
            <a:endParaRPr lang="sv-SE" sz="1600" b="0" dirty="0">
              <a:latin typeface="Arial" charset="0"/>
            </a:endParaRPr>
          </a:p>
        </p:txBody>
      </p:sp>
      <p:pic>
        <p:nvPicPr>
          <p:cNvPr id="23557" name="Picture 5" descr="Ifo"/>
          <p:cNvPicPr>
            <a:picLocks noChangeAspect="1" noChangeArrowheads="1"/>
          </p:cNvPicPr>
          <p:nvPr/>
        </p:nvPicPr>
        <p:blipFill>
          <a:blip r:embed="rId3" cstate="print"/>
          <a:srcRect/>
          <a:stretch>
            <a:fillRect/>
          </a:stretch>
        </p:blipFill>
        <p:spPr bwMode="auto">
          <a:xfrm>
            <a:off x="228600" y="3962400"/>
            <a:ext cx="454025" cy="844550"/>
          </a:xfrm>
          <a:prstGeom prst="rect">
            <a:avLst/>
          </a:prstGeom>
          <a:noFill/>
        </p:spPr>
      </p:pic>
      <p:pic>
        <p:nvPicPr>
          <p:cNvPr id="23558" name="Picture 6" descr="Kultur och fritid"/>
          <p:cNvPicPr>
            <a:picLocks noChangeAspect="1" noChangeArrowheads="1"/>
          </p:cNvPicPr>
          <p:nvPr/>
        </p:nvPicPr>
        <p:blipFill>
          <a:blip r:embed="rId4" cstate="print"/>
          <a:srcRect/>
          <a:stretch>
            <a:fillRect/>
          </a:stretch>
        </p:blipFill>
        <p:spPr bwMode="auto">
          <a:xfrm>
            <a:off x="0" y="3352800"/>
            <a:ext cx="762000" cy="588963"/>
          </a:xfrm>
          <a:prstGeom prst="rect">
            <a:avLst/>
          </a:prstGeom>
          <a:noFill/>
        </p:spPr>
      </p:pic>
      <p:pic>
        <p:nvPicPr>
          <p:cNvPr id="23559" name="Picture 7" descr="Mot solen"/>
          <p:cNvPicPr>
            <a:picLocks noChangeAspect="1" noChangeArrowheads="1"/>
          </p:cNvPicPr>
          <p:nvPr/>
        </p:nvPicPr>
        <p:blipFill>
          <a:blip r:embed="rId5" cstate="print"/>
          <a:srcRect l="16162" r="9956"/>
          <a:stretch>
            <a:fillRect/>
          </a:stretch>
        </p:blipFill>
        <p:spPr bwMode="auto">
          <a:xfrm>
            <a:off x="0" y="4876800"/>
            <a:ext cx="762000" cy="1143000"/>
          </a:xfrm>
          <a:prstGeom prst="rect">
            <a:avLst/>
          </a:prstGeom>
          <a:noFill/>
        </p:spPr>
      </p:pic>
      <p:pic>
        <p:nvPicPr>
          <p:cNvPr id="23560" name="Picture 8" descr="Skola"/>
          <p:cNvPicPr>
            <a:picLocks noChangeAspect="1" noChangeArrowheads="1"/>
          </p:cNvPicPr>
          <p:nvPr/>
        </p:nvPicPr>
        <p:blipFill>
          <a:blip r:embed="rId6" cstate="print"/>
          <a:srcRect l="10001"/>
          <a:stretch>
            <a:fillRect/>
          </a:stretch>
        </p:blipFill>
        <p:spPr bwMode="auto">
          <a:xfrm>
            <a:off x="0" y="2743200"/>
            <a:ext cx="685800" cy="568325"/>
          </a:xfrm>
          <a:prstGeom prst="rect">
            <a:avLst/>
          </a:prstGeom>
          <a:noFill/>
        </p:spPr>
      </p:pic>
      <p:pic>
        <p:nvPicPr>
          <p:cNvPr id="23561" name="Picture 9" descr="Teknik"/>
          <p:cNvPicPr>
            <a:picLocks noChangeAspect="1" noChangeArrowheads="1"/>
          </p:cNvPicPr>
          <p:nvPr/>
        </p:nvPicPr>
        <p:blipFill>
          <a:blip r:embed="rId7" cstate="print"/>
          <a:srcRect/>
          <a:stretch>
            <a:fillRect/>
          </a:stretch>
        </p:blipFill>
        <p:spPr bwMode="auto">
          <a:xfrm>
            <a:off x="0" y="1828800"/>
            <a:ext cx="635000" cy="838200"/>
          </a:xfrm>
          <a:prstGeom prst="rect">
            <a:avLst/>
          </a:prstGeom>
          <a:noFill/>
        </p:spPr>
      </p:pic>
      <p:pic>
        <p:nvPicPr>
          <p:cNvPr id="23562" name="Picture 10" descr="Turism"/>
          <p:cNvPicPr>
            <a:picLocks noChangeAspect="1" noChangeArrowheads="1"/>
          </p:cNvPicPr>
          <p:nvPr/>
        </p:nvPicPr>
        <p:blipFill>
          <a:blip r:embed="rId8" cstate="print"/>
          <a:srcRect r="18182"/>
          <a:stretch>
            <a:fillRect/>
          </a:stretch>
        </p:blipFill>
        <p:spPr bwMode="auto">
          <a:xfrm>
            <a:off x="76200" y="1066800"/>
            <a:ext cx="685800" cy="692150"/>
          </a:xfrm>
          <a:prstGeom prst="rect">
            <a:avLst/>
          </a:prstGeom>
          <a:noFill/>
        </p:spPr>
      </p:pic>
      <p:pic>
        <p:nvPicPr>
          <p:cNvPr id="23563" name="Picture 11" descr="Näringsliv"/>
          <p:cNvPicPr>
            <a:picLocks noChangeAspect="1" noChangeArrowheads="1"/>
          </p:cNvPicPr>
          <p:nvPr/>
        </p:nvPicPr>
        <p:blipFill>
          <a:blip r:embed="rId9" cstate="print"/>
          <a:srcRect/>
          <a:stretch>
            <a:fillRect/>
          </a:stretch>
        </p:blipFill>
        <p:spPr bwMode="auto">
          <a:xfrm>
            <a:off x="76200" y="76200"/>
            <a:ext cx="360363" cy="990600"/>
          </a:xfrm>
          <a:prstGeom prst="rect">
            <a:avLst/>
          </a:prstGeom>
          <a:noFill/>
        </p:spPr>
      </p:pic>
      <p:pic>
        <p:nvPicPr>
          <p:cNvPr id="23564" name="Picture 12" descr="Kommunlogo-c (färg) vit"/>
          <p:cNvPicPr>
            <a:picLocks noChangeAspect="1" noChangeArrowheads="1"/>
          </p:cNvPicPr>
          <p:nvPr/>
        </p:nvPicPr>
        <p:blipFill>
          <a:blip r:embed="rId10" cstate="print"/>
          <a:srcRect/>
          <a:stretch>
            <a:fillRect/>
          </a:stretch>
        </p:blipFill>
        <p:spPr bwMode="auto">
          <a:xfrm>
            <a:off x="74613" y="5943600"/>
            <a:ext cx="687387" cy="723900"/>
          </a:xfrm>
          <a:prstGeom prst="rect">
            <a:avLst/>
          </a:prstGeom>
          <a:noFill/>
        </p:spPr>
      </p:pic>
      <p:sp>
        <p:nvSpPr>
          <p:cNvPr id="23566" name="Text Box 14"/>
          <p:cNvSpPr txBox="1">
            <a:spLocks noChangeArrowheads="1"/>
          </p:cNvSpPr>
          <p:nvPr/>
        </p:nvSpPr>
        <p:spPr bwMode="auto">
          <a:xfrm>
            <a:off x="4648200" y="6324600"/>
            <a:ext cx="4495800" cy="274638"/>
          </a:xfrm>
          <a:prstGeom prst="rect">
            <a:avLst/>
          </a:prstGeom>
          <a:noFill/>
          <a:ln w="9525">
            <a:noFill/>
            <a:miter lim="800000"/>
            <a:headEnd/>
            <a:tailEnd/>
          </a:ln>
          <a:effectLst/>
        </p:spPr>
        <p:txBody>
          <a:bodyPr>
            <a:spAutoFit/>
          </a:bodyPr>
          <a:lstStyle/>
          <a:p>
            <a:pPr algn="r">
              <a:spcBef>
                <a:spcPct val="50000"/>
              </a:spcBef>
            </a:pPr>
            <a:r>
              <a:rPr lang="sv-SE" sz="1200" dirty="0">
                <a:solidFill>
                  <a:schemeClr val="bg1"/>
                </a:solidFill>
                <a:latin typeface="Arial" charset="0"/>
              </a:rPr>
              <a:t>www.stromsund.se</a:t>
            </a:r>
            <a:endParaRPr lang="sv-SE" b="0" dirty="0">
              <a:solidFill>
                <a:schemeClr val="bg1"/>
              </a:solidFill>
              <a:latin typeface="BakerSignet BT" pitchFamily="34" charset="0"/>
            </a:endParaRPr>
          </a:p>
        </p:txBody>
      </p:sp>
      <p:sp>
        <p:nvSpPr>
          <p:cNvPr id="15" name="Rektangel 14"/>
          <p:cNvSpPr/>
          <p:nvPr/>
        </p:nvSpPr>
        <p:spPr>
          <a:xfrm>
            <a:off x="3995936" y="179929"/>
            <a:ext cx="4680520" cy="584775"/>
          </a:xfrm>
          <a:prstGeom prst="rect">
            <a:avLst/>
          </a:prstGeom>
        </p:spPr>
        <p:txBody>
          <a:bodyPr wrap="square">
            <a:spAutoFit/>
          </a:bodyPr>
          <a:lstStyle/>
          <a:p>
            <a:r>
              <a:rPr lang="sv-SE" sz="3200" dirty="0" smtClean="0">
                <a:latin typeface="Arial" pitchFamily="34" charset="0"/>
                <a:cs typeface="Arial" pitchFamily="34" charset="0"/>
              </a:rPr>
              <a:t>Styrgrupp</a:t>
            </a:r>
            <a:endParaRPr lang="sv-SE" sz="3200" dirty="0">
              <a:latin typeface="Arial" pitchFamily="34" charset="0"/>
              <a:cs typeface="Arial" pitchFamily="34" charset="0"/>
            </a:endParaRPr>
          </a:p>
        </p:txBody>
      </p:sp>
      <p:sp>
        <p:nvSpPr>
          <p:cNvPr id="16" name="Rektangel 15"/>
          <p:cNvSpPr/>
          <p:nvPr/>
        </p:nvSpPr>
        <p:spPr>
          <a:xfrm>
            <a:off x="827584" y="908720"/>
            <a:ext cx="8316416" cy="4662815"/>
          </a:xfrm>
          <a:prstGeom prst="rect">
            <a:avLst/>
          </a:prstGeom>
        </p:spPr>
        <p:txBody>
          <a:bodyPr wrap="square">
            <a:spAutoFit/>
          </a:bodyPr>
          <a:lstStyle/>
          <a:p>
            <a:pPr marL="457200" indent="-457200">
              <a:lnSpc>
                <a:spcPct val="150000"/>
              </a:lnSpc>
            </a:pPr>
            <a:r>
              <a:rPr lang="sv-SE" sz="1800" dirty="0" smtClean="0">
                <a:latin typeface="Arial" pitchFamily="34" charset="0"/>
                <a:cs typeface="Arial" pitchFamily="34" charset="0"/>
              </a:rPr>
              <a:t>	Gudrun Hansson	Kommunstyrelsens ordförande</a:t>
            </a:r>
          </a:p>
          <a:p>
            <a:pPr marL="457200" indent="-457200">
              <a:lnSpc>
                <a:spcPct val="150000"/>
              </a:lnSpc>
            </a:pPr>
            <a:r>
              <a:rPr lang="sv-SE" sz="1800" dirty="0" smtClean="0">
                <a:latin typeface="Arial" pitchFamily="34" charset="0"/>
                <a:cs typeface="Arial" pitchFamily="34" charset="0"/>
              </a:rPr>
              <a:t>	Carina Esbjörnsson	Personalstrateg Strömsunds Kommun </a:t>
            </a:r>
          </a:p>
          <a:p>
            <a:pPr marL="457200" indent="-457200">
              <a:lnSpc>
                <a:spcPct val="150000"/>
              </a:lnSpc>
            </a:pPr>
            <a:r>
              <a:rPr lang="sv-SE" sz="1800" dirty="0" smtClean="0">
                <a:latin typeface="Arial" pitchFamily="34" charset="0"/>
                <a:cs typeface="Arial" pitchFamily="34" charset="0"/>
              </a:rPr>
              <a:t>	Peter Frost		Chef Arbetsförmedlingen Strömsund </a:t>
            </a:r>
          </a:p>
          <a:p>
            <a:pPr marL="457200" indent="-457200">
              <a:lnSpc>
                <a:spcPct val="150000"/>
              </a:lnSpc>
            </a:pPr>
            <a:r>
              <a:rPr lang="sv-SE" sz="1800" dirty="0" smtClean="0">
                <a:latin typeface="Arial" pitchFamily="34" charset="0"/>
                <a:cs typeface="Arial" pitchFamily="34" charset="0"/>
              </a:rPr>
              <a:t>	Monica Grahn	Socialchef Strömsunds Kommun </a:t>
            </a:r>
          </a:p>
          <a:p>
            <a:pPr marL="457200" indent="-457200">
              <a:lnSpc>
                <a:spcPct val="150000"/>
              </a:lnSpc>
            </a:pPr>
            <a:r>
              <a:rPr lang="sv-SE" sz="1800" dirty="0" smtClean="0">
                <a:latin typeface="Arial" pitchFamily="34" charset="0"/>
                <a:cs typeface="Arial" pitchFamily="34" charset="0"/>
              </a:rPr>
              <a:t>	Susanne Hansson	Ordförande Rådet för 						funktionshinderfrågor </a:t>
            </a:r>
          </a:p>
          <a:p>
            <a:pPr marL="457200" indent="-457200">
              <a:lnSpc>
                <a:spcPct val="150000"/>
              </a:lnSpc>
            </a:pPr>
            <a:r>
              <a:rPr lang="sv-SE" sz="1800" dirty="0" smtClean="0">
                <a:latin typeface="Arial" pitchFamily="34" charset="0"/>
                <a:cs typeface="Arial" pitchFamily="34" charset="0"/>
              </a:rPr>
              <a:t>	Karin Holmqvist	Förvaltningschef Framtids- och 					utvecklingsförvaltningen </a:t>
            </a:r>
          </a:p>
          <a:p>
            <a:pPr marL="457200" indent="-457200">
              <a:lnSpc>
                <a:spcPct val="150000"/>
              </a:lnSpc>
            </a:pPr>
            <a:r>
              <a:rPr lang="sv-SE" sz="1800" dirty="0" smtClean="0">
                <a:latin typeface="Arial" pitchFamily="34" charset="0"/>
                <a:cs typeface="Arial" pitchFamily="34" charset="0"/>
              </a:rPr>
              <a:t>	Karin Näsmark	LO-distriktets ordförande </a:t>
            </a:r>
            <a:br>
              <a:rPr lang="sv-SE" sz="1800" dirty="0" smtClean="0">
                <a:latin typeface="Arial" pitchFamily="34" charset="0"/>
                <a:cs typeface="Arial" pitchFamily="34" charset="0"/>
              </a:rPr>
            </a:br>
            <a:r>
              <a:rPr lang="sv-SE" sz="1800" dirty="0" smtClean="0">
                <a:latin typeface="Arial" pitchFamily="34" charset="0"/>
                <a:cs typeface="Arial" pitchFamily="34" charset="0"/>
              </a:rPr>
              <a:t>Fred Liljegren	SCF Representant för det lokala 					näringslivet </a:t>
            </a:r>
            <a:endParaRPr lang="sv-SE" sz="1800" dirty="0">
              <a:latin typeface="Arial" pitchFamily="34" charset="0"/>
              <a:cs typeface="Arial" pitchFamily="34" charset="0"/>
            </a:endParaRPr>
          </a:p>
        </p:txBody>
      </p:sp>
      <p:pic>
        <p:nvPicPr>
          <p:cNvPr id="18" name="Bildobjekt 17" descr="EUflagga%20Socfond.jpg"/>
          <p:cNvPicPr>
            <a:picLocks noChangeAspect="1"/>
          </p:cNvPicPr>
          <p:nvPr/>
        </p:nvPicPr>
        <p:blipFill>
          <a:blip r:embed="rId11" cstate="print"/>
          <a:stretch>
            <a:fillRect/>
          </a:stretch>
        </p:blipFill>
        <p:spPr>
          <a:xfrm>
            <a:off x="7668344" y="5550728"/>
            <a:ext cx="1475656" cy="1307272"/>
          </a:xfrm>
          <a:prstGeom prst="rect">
            <a:avLst/>
          </a:prstGeom>
        </p:spPr>
      </p:pic>
      <p:pic>
        <p:nvPicPr>
          <p:cNvPr id="19" name="Picture 2" descr="J:\Gruppmappar\AKK\Logga\Arbetskraftskoordinator.gif"/>
          <p:cNvPicPr>
            <a:picLocks noChangeAspect="1" noChangeArrowheads="1"/>
          </p:cNvPicPr>
          <p:nvPr/>
        </p:nvPicPr>
        <p:blipFill>
          <a:blip r:embed="rId12" cstate="print"/>
          <a:srcRect/>
          <a:stretch>
            <a:fillRect/>
          </a:stretch>
        </p:blipFill>
        <p:spPr bwMode="auto">
          <a:xfrm>
            <a:off x="7668344" y="332656"/>
            <a:ext cx="1295400" cy="116205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152400" y="6248400"/>
            <a:ext cx="8991600" cy="609600"/>
          </a:xfrm>
          <a:prstGeom prst="rect">
            <a:avLst/>
          </a:prstGeom>
          <a:solidFill>
            <a:srgbClr val="2E5084"/>
          </a:solidFill>
          <a:ln w="9525">
            <a:noFill/>
            <a:miter lim="800000"/>
            <a:headEnd/>
            <a:tailEnd/>
          </a:ln>
          <a:effectLst/>
        </p:spPr>
        <p:txBody>
          <a:bodyPr wrap="none" anchor="ctr"/>
          <a:lstStyle/>
          <a:p>
            <a:endParaRPr lang="sv-SE" dirty="0"/>
          </a:p>
        </p:txBody>
      </p:sp>
      <p:sp>
        <p:nvSpPr>
          <p:cNvPr id="23555" name="Rectangle 3"/>
          <p:cNvSpPr>
            <a:spLocks noChangeArrowheads="1"/>
          </p:cNvSpPr>
          <p:nvPr/>
        </p:nvSpPr>
        <p:spPr bwMode="auto">
          <a:xfrm>
            <a:off x="0" y="0"/>
            <a:ext cx="762000" cy="6858000"/>
          </a:xfrm>
          <a:prstGeom prst="rect">
            <a:avLst/>
          </a:prstGeom>
          <a:solidFill>
            <a:srgbClr val="2E5084"/>
          </a:solidFill>
          <a:ln w="9525">
            <a:noFill/>
            <a:miter lim="800000"/>
            <a:headEnd/>
            <a:tailEnd/>
          </a:ln>
          <a:effectLst/>
        </p:spPr>
        <p:txBody>
          <a:bodyPr wrap="none" anchor="ctr"/>
          <a:lstStyle/>
          <a:p>
            <a:endParaRPr lang="sv-SE" dirty="0"/>
          </a:p>
        </p:txBody>
      </p:sp>
      <p:sp>
        <p:nvSpPr>
          <p:cNvPr id="23556" name="Rectangle 4"/>
          <p:cNvSpPr>
            <a:spLocks noChangeArrowheads="1"/>
          </p:cNvSpPr>
          <p:nvPr/>
        </p:nvSpPr>
        <p:spPr bwMode="auto">
          <a:xfrm>
            <a:off x="990600" y="304800"/>
            <a:ext cx="4038600" cy="5715000"/>
          </a:xfrm>
          <a:prstGeom prst="rect">
            <a:avLst/>
          </a:prstGeom>
          <a:noFill/>
          <a:ln w="9525">
            <a:noFill/>
            <a:miter lim="800000"/>
            <a:headEnd/>
            <a:tailEnd/>
          </a:ln>
          <a:effectLst/>
        </p:spPr>
        <p:txBody>
          <a:bodyPr/>
          <a:lstStyle/>
          <a:p>
            <a:pPr algn="ctr">
              <a:spcBef>
                <a:spcPct val="20000"/>
              </a:spcBef>
            </a:pPr>
            <a:endParaRPr lang="sv-SE" sz="1600" b="0" dirty="0">
              <a:latin typeface="Arial" charset="0"/>
            </a:endParaRPr>
          </a:p>
        </p:txBody>
      </p:sp>
      <p:pic>
        <p:nvPicPr>
          <p:cNvPr id="23557" name="Picture 5" descr="Ifo"/>
          <p:cNvPicPr>
            <a:picLocks noChangeAspect="1" noChangeArrowheads="1"/>
          </p:cNvPicPr>
          <p:nvPr/>
        </p:nvPicPr>
        <p:blipFill>
          <a:blip r:embed="rId3" cstate="print"/>
          <a:srcRect/>
          <a:stretch>
            <a:fillRect/>
          </a:stretch>
        </p:blipFill>
        <p:spPr bwMode="auto">
          <a:xfrm>
            <a:off x="228600" y="3962400"/>
            <a:ext cx="454025" cy="844550"/>
          </a:xfrm>
          <a:prstGeom prst="rect">
            <a:avLst/>
          </a:prstGeom>
          <a:noFill/>
        </p:spPr>
      </p:pic>
      <p:pic>
        <p:nvPicPr>
          <p:cNvPr id="23558" name="Picture 6" descr="Kultur och fritid"/>
          <p:cNvPicPr>
            <a:picLocks noChangeAspect="1" noChangeArrowheads="1"/>
          </p:cNvPicPr>
          <p:nvPr/>
        </p:nvPicPr>
        <p:blipFill>
          <a:blip r:embed="rId4" cstate="print"/>
          <a:srcRect/>
          <a:stretch>
            <a:fillRect/>
          </a:stretch>
        </p:blipFill>
        <p:spPr bwMode="auto">
          <a:xfrm>
            <a:off x="0" y="3352800"/>
            <a:ext cx="762000" cy="588963"/>
          </a:xfrm>
          <a:prstGeom prst="rect">
            <a:avLst/>
          </a:prstGeom>
          <a:noFill/>
        </p:spPr>
      </p:pic>
      <p:pic>
        <p:nvPicPr>
          <p:cNvPr id="23559" name="Picture 7" descr="Mot solen"/>
          <p:cNvPicPr>
            <a:picLocks noChangeAspect="1" noChangeArrowheads="1"/>
          </p:cNvPicPr>
          <p:nvPr/>
        </p:nvPicPr>
        <p:blipFill>
          <a:blip r:embed="rId5" cstate="print"/>
          <a:srcRect l="16162" r="9956"/>
          <a:stretch>
            <a:fillRect/>
          </a:stretch>
        </p:blipFill>
        <p:spPr bwMode="auto">
          <a:xfrm>
            <a:off x="0" y="4876800"/>
            <a:ext cx="762000" cy="1143000"/>
          </a:xfrm>
          <a:prstGeom prst="rect">
            <a:avLst/>
          </a:prstGeom>
          <a:noFill/>
        </p:spPr>
      </p:pic>
      <p:pic>
        <p:nvPicPr>
          <p:cNvPr id="23560" name="Picture 8" descr="Skola"/>
          <p:cNvPicPr>
            <a:picLocks noChangeAspect="1" noChangeArrowheads="1"/>
          </p:cNvPicPr>
          <p:nvPr/>
        </p:nvPicPr>
        <p:blipFill>
          <a:blip r:embed="rId6" cstate="print"/>
          <a:srcRect l="10001"/>
          <a:stretch>
            <a:fillRect/>
          </a:stretch>
        </p:blipFill>
        <p:spPr bwMode="auto">
          <a:xfrm>
            <a:off x="0" y="2743200"/>
            <a:ext cx="685800" cy="568325"/>
          </a:xfrm>
          <a:prstGeom prst="rect">
            <a:avLst/>
          </a:prstGeom>
          <a:noFill/>
        </p:spPr>
      </p:pic>
      <p:pic>
        <p:nvPicPr>
          <p:cNvPr id="23561" name="Picture 9" descr="Teknik"/>
          <p:cNvPicPr>
            <a:picLocks noChangeAspect="1" noChangeArrowheads="1"/>
          </p:cNvPicPr>
          <p:nvPr/>
        </p:nvPicPr>
        <p:blipFill>
          <a:blip r:embed="rId7" cstate="print"/>
          <a:srcRect/>
          <a:stretch>
            <a:fillRect/>
          </a:stretch>
        </p:blipFill>
        <p:spPr bwMode="auto">
          <a:xfrm>
            <a:off x="0" y="1828800"/>
            <a:ext cx="635000" cy="838200"/>
          </a:xfrm>
          <a:prstGeom prst="rect">
            <a:avLst/>
          </a:prstGeom>
          <a:noFill/>
        </p:spPr>
      </p:pic>
      <p:pic>
        <p:nvPicPr>
          <p:cNvPr id="23562" name="Picture 10" descr="Turism"/>
          <p:cNvPicPr>
            <a:picLocks noChangeAspect="1" noChangeArrowheads="1"/>
          </p:cNvPicPr>
          <p:nvPr/>
        </p:nvPicPr>
        <p:blipFill>
          <a:blip r:embed="rId8" cstate="print"/>
          <a:srcRect r="18182"/>
          <a:stretch>
            <a:fillRect/>
          </a:stretch>
        </p:blipFill>
        <p:spPr bwMode="auto">
          <a:xfrm>
            <a:off x="76200" y="1066800"/>
            <a:ext cx="685800" cy="692150"/>
          </a:xfrm>
          <a:prstGeom prst="rect">
            <a:avLst/>
          </a:prstGeom>
          <a:noFill/>
        </p:spPr>
      </p:pic>
      <p:pic>
        <p:nvPicPr>
          <p:cNvPr id="23563" name="Picture 11" descr="Näringsliv"/>
          <p:cNvPicPr>
            <a:picLocks noChangeAspect="1" noChangeArrowheads="1"/>
          </p:cNvPicPr>
          <p:nvPr/>
        </p:nvPicPr>
        <p:blipFill>
          <a:blip r:embed="rId9" cstate="print"/>
          <a:srcRect/>
          <a:stretch>
            <a:fillRect/>
          </a:stretch>
        </p:blipFill>
        <p:spPr bwMode="auto">
          <a:xfrm>
            <a:off x="76200" y="76200"/>
            <a:ext cx="360363" cy="990600"/>
          </a:xfrm>
          <a:prstGeom prst="rect">
            <a:avLst/>
          </a:prstGeom>
          <a:noFill/>
        </p:spPr>
      </p:pic>
      <p:pic>
        <p:nvPicPr>
          <p:cNvPr id="23564" name="Picture 12" descr="Kommunlogo-c (färg) vit"/>
          <p:cNvPicPr>
            <a:picLocks noChangeAspect="1" noChangeArrowheads="1"/>
          </p:cNvPicPr>
          <p:nvPr/>
        </p:nvPicPr>
        <p:blipFill>
          <a:blip r:embed="rId10" cstate="print"/>
          <a:srcRect/>
          <a:stretch>
            <a:fillRect/>
          </a:stretch>
        </p:blipFill>
        <p:spPr bwMode="auto">
          <a:xfrm>
            <a:off x="74613" y="5943600"/>
            <a:ext cx="687387" cy="723900"/>
          </a:xfrm>
          <a:prstGeom prst="rect">
            <a:avLst/>
          </a:prstGeom>
          <a:noFill/>
        </p:spPr>
      </p:pic>
      <p:sp>
        <p:nvSpPr>
          <p:cNvPr id="23566" name="Text Box 14"/>
          <p:cNvSpPr txBox="1">
            <a:spLocks noChangeArrowheads="1"/>
          </p:cNvSpPr>
          <p:nvPr/>
        </p:nvSpPr>
        <p:spPr bwMode="auto">
          <a:xfrm>
            <a:off x="4648200" y="6324600"/>
            <a:ext cx="4495800" cy="274638"/>
          </a:xfrm>
          <a:prstGeom prst="rect">
            <a:avLst/>
          </a:prstGeom>
          <a:noFill/>
          <a:ln w="9525">
            <a:noFill/>
            <a:miter lim="800000"/>
            <a:headEnd/>
            <a:tailEnd/>
          </a:ln>
          <a:effectLst/>
        </p:spPr>
        <p:txBody>
          <a:bodyPr>
            <a:spAutoFit/>
          </a:bodyPr>
          <a:lstStyle/>
          <a:p>
            <a:pPr algn="r">
              <a:spcBef>
                <a:spcPct val="50000"/>
              </a:spcBef>
            </a:pPr>
            <a:r>
              <a:rPr lang="sv-SE" sz="1200" dirty="0">
                <a:solidFill>
                  <a:schemeClr val="bg1"/>
                </a:solidFill>
                <a:latin typeface="Arial" charset="0"/>
              </a:rPr>
              <a:t>www.stromsund.se</a:t>
            </a:r>
            <a:endParaRPr lang="sv-SE" b="0" dirty="0">
              <a:solidFill>
                <a:schemeClr val="bg1"/>
              </a:solidFill>
              <a:latin typeface="BakerSignet BT" pitchFamily="34" charset="0"/>
            </a:endParaRPr>
          </a:p>
        </p:txBody>
      </p:sp>
      <p:pic>
        <p:nvPicPr>
          <p:cNvPr id="17" name="Bildobjekt 16" descr="EUflagga%20Socfond.jpg"/>
          <p:cNvPicPr>
            <a:picLocks noChangeAspect="1"/>
          </p:cNvPicPr>
          <p:nvPr/>
        </p:nvPicPr>
        <p:blipFill>
          <a:blip r:embed="rId11" cstate="print"/>
          <a:stretch>
            <a:fillRect/>
          </a:stretch>
        </p:blipFill>
        <p:spPr>
          <a:xfrm>
            <a:off x="7668344" y="5550728"/>
            <a:ext cx="1475656" cy="1307272"/>
          </a:xfrm>
          <a:prstGeom prst="rect">
            <a:avLst/>
          </a:prstGeom>
        </p:spPr>
      </p:pic>
      <p:sp>
        <p:nvSpPr>
          <p:cNvPr id="15" name="Rektangel 14"/>
          <p:cNvSpPr/>
          <p:nvPr/>
        </p:nvSpPr>
        <p:spPr>
          <a:xfrm>
            <a:off x="2990638" y="332656"/>
            <a:ext cx="6045858" cy="584775"/>
          </a:xfrm>
          <a:prstGeom prst="rect">
            <a:avLst/>
          </a:prstGeom>
        </p:spPr>
        <p:txBody>
          <a:bodyPr wrap="square">
            <a:spAutoFit/>
          </a:bodyPr>
          <a:lstStyle/>
          <a:p>
            <a:r>
              <a:rPr lang="sv-SE" sz="3200" dirty="0" smtClean="0">
                <a:latin typeface="Arial" pitchFamily="34" charset="0"/>
                <a:cs typeface="Arial" pitchFamily="34" charset="0"/>
              </a:rPr>
              <a:t>Övergripande mål</a:t>
            </a:r>
            <a:endParaRPr lang="sv-SE" sz="3200" dirty="0">
              <a:latin typeface="Arial" pitchFamily="34" charset="0"/>
              <a:cs typeface="Arial" pitchFamily="34" charset="0"/>
            </a:endParaRPr>
          </a:p>
        </p:txBody>
      </p:sp>
      <p:sp>
        <p:nvSpPr>
          <p:cNvPr id="16" name="Rektangel 15"/>
          <p:cNvSpPr/>
          <p:nvPr/>
        </p:nvSpPr>
        <p:spPr>
          <a:xfrm>
            <a:off x="971600" y="1268760"/>
            <a:ext cx="7704856" cy="4464496"/>
          </a:xfrm>
          <a:prstGeom prst="rect">
            <a:avLst/>
          </a:prstGeom>
        </p:spPr>
        <p:txBody>
          <a:bodyPr wrap="square">
            <a:spAutoFit/>
          </a:bodyPr>
          <a:lstStyle/>
          <a:p>
            <a:endParaRPr lang="sv-SE" dirty="0" smtClean="0"/>
          </a:p>
          <a:p>
            <a:pPr>
              <a:buFont typeface="Arial" pitchFamily="34" charset="0"/>
              <a:buChar char="•"/>
            </a:pPr>
            <a:r>
              <a:rPr lang="sv-SE" sz="1800" dirty="0" smtClean="0">
                <a:latin typeface="Arial" pitchFamily="34" charset="0"/>
                <a:cs typeface="Arial" pitchFamily="34" charset="0"/>
              </a:rPr>
              <a:t>Att skapa bättre förutsättningar för målgrupperna att komma närmare den reguljära arbetsmarknaden och få ett arbete.</a:t>
            </a: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r>
              <a:rPr lang="sv-SE" sz="1800" dirty="0" smtClean="0">
                <a:latin typeface="Arial" pitchFamily="34" charset="0"/>
                <a:cs typeface="Arial" pitchFamily="34" charset="0"/>
              </a:rPr>
              <a:t>Ge deltagarna bättre förutsättningar att starta egna företag, </a:t>
            </a:r>
          </a:p>
          <a:p>
            <a:r>
              <a:rPr lang="sv-SE" sz="1800" dirty="0" smtClean="0">
                <a:latin typeface="Arial" pitchFamily="34" charset="0"/>
                <a:cs typeface="Arial" pitchFamily="34" charset="0"/>
              </a:rPr>
              <a:t>inräknat socialt företagande eller kooperativ. </a:t>
            </a: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r>
              <a:rPr lang="sv-SE" sz="1800" dirty="0" smtClean="0">
                <a:latin typeface="Arial" pitchFamily="34" charset="0"/>
                <a:cs typeface="Arial" pitchFamily="34" charset="0"/>
              </a:rPr>
              <a:t>Att trygga arbetskraftsförsörjningen såväl inom den offentliga sektorn som inom det privata näringslivet. </a:t>
            </a: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r>
              <a:rPr lang="sv-SE" sz="1800" dirty="0" smtClean="0">
                <a:latin typeface="Arial" pitchFamily="34" charset="0"/>
                <a:cs typeface="Arial" pitchFamily="34" charset="0"/>
              </a:rPr>
              <a:t>Att medvetandegöra det ansvar som vi alla har i att medverka till ett öppnare och mer tillgängligt samhälle. </a:t>
            </a:r>
            <a:endParaRPr lang="sv-SE" sz="1800" dirty="0">
              <a:latin typeface="Arial" pitchFamily="34" charset="0"/>
              <a:cs typeface="Arial" pitchFamily="34" charset="0"/>
            </a:endParaRPr>
          </a:p>
        </p:txBody>
      </p:sp>
      <p:pic>
        <p:nvPicPr>
          <p:cNvPr id="19458" name="Picture 2" descr="J:\Gruppmappar\AKK\Logga\Arbetskraftskoordinator.gif"/>
          <p:cNvPicPr>
            <a:picLocks noChangeAspect="1" noChangeArrowheads="1"/>
          </p:cNvPicPr>
          <p:nvPr/>
        </p:nvPicPr>
        <p:blipFill>
          <a:blip r:embed="rId12" cstate="print"/>
          <a:srcRect/>
          <a:stretch>
            <a:fillRect/>
          </a:stretch>
        </p:blipFill>
        <p:spPr bwMode="auto">
          <a:xfrm>
            <a:off x="7596336" y="188640"/>
            <a:ext cx="1295400" cy="11620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152400" y="6248400"/>
            <a:ext cx="8991600" cy="609600"/>
          </a:xfrm>
          <a:prstGeom prst="rect">
            <a:avLst/>
          </a:prstGeom>
          <a:solidFill>
            <a:srgbClr val="2E5084"/>
          </a:solidFill>
          <a:ln w="9525">
            <a:noFill/>
            <a:miter lim="800000"/>
            <a:headEnd/>
            <a:tailEnd/>
          </a:ln>
          <a:effectLst/>
        </p:spPr>
        <p:txBody>
          <a:bodyPr wrap="none" anchor="ctr"/>
          <a:lstStyle/>
          <a:p>
            <a:endParaRPr lang="sv-SE" dirty="0"/>
          </a:p>
        </p:txBody>
      </p:sp>
      <p:sp>
        <p:nvSpPr>
          <p:cNvPr id="23555" name="Rectangle 3"/>
          <p:cNvSpPr>
            <a:spLocks noChangeArrowheads="1"/>
          </p:cNvSpPr>
          <p:nvPr/>
        </p:nvSpPr>
        <p:spPr bwMode="auto">
          <a:xfrm>
            <a:off x="0" y="0"/>
            <a:ext cx="762000" cy="6858000"/>
          </a:xfrm>
          <a:prstGeom prst="rect">
            <a:avLst/>
          </a:prstGeom>
          <a:solidFill>
            <a:srgbClr val="2E5084"/>
          </a:solidFill>
          <a:ln w="9525">
            <a:noFill/>
            <a:miter lim="800000"/>
            <a:headEnd/>
            <a:tailEnd/>
          </a:ln>
          <a:effectLst/>
        </p:spPr>
        <p:txBody>
          <a:bodyPr wrap="none" anchor="ctr"/>
          <a:lstStyle/>
          <a:p>
            <a:endParaRPr lang="sv-SE" dirty="0"/>
          </a:p>
        </p:txBody>
      </p:sp>
      <p:sp>
        <p:nvSpPr>
          <p:cNvPr id="23556" name="Rectangle 4"/>
          <p:cNvSpPr>
            <a:spLocks noChangeArrowheads="1"/>
          </p:cNvSpPr>
          <p:nvPr/>
        </p:nvSpPr>
        <p:spPr bwMode="auto">
          <a:xfrm>
            <a:off x="990600" y="304800"/>
            <a:ext cx="4038600" cy="5715000"/>
          </a:xfrm>
          <a:prstGeom prst="rect">
            <a:avLst/>
          </a:prstGeom>
          <a:noFill/>
          <a:ln w="9525">
            <a:noFill/>
            <a:miter lim="800000"/>
            <a:headEnd/>
            <a:tailEnd/>
          </a:ln>
          <a:effectLst/>
        </p:spPr>
        <p:txBody>
          <a:bodyPr/>
          <a:lstStyle/>
          <a:p>
            <a:pPr algn="ctr">
              <a:spcBef>
                <a:spcPct val="20000"/>
              </a:spcBef>
            </a:pPr>
            <a:endParaRPr lang="sv-SE" sz="1600" b="0" dirty="0">
              <a:latin typeface="Arial" charset="0"/>
            </a:endParaRPr>
          </a:p>
        </p:txBody>
      </p:sp>
      <p:pic>
        <p:nvPicPr>
          <p:cNvPr id="23557" name="Picture 5" descr="Ifo"/>
          <p:cNvPicPr>
            <a:picLocks noChangeAspect="1" noChangeArrowheads="1"/>
          </p:cNvPicPr>
          <p:nvPr/>
        </p:nvPicPr>
        <p:blipFill>
          <a:blip r:embed="rId3" cstate="print"/>
          <a:srcRect/>
          <a:stretch>
            <a:fillRect/>
          </a:stretch>
        </p:blipFill>
        <p:spPr bwMode="auto">
          <a:xfrm>
            <a:off x="228600" y="3962400"/>
            <a:ext cx="454025" cy="844550"/>
          </a:xfrm>
          <a:prstGeom prst="rect">
            <a:avLst/>
          </a:prstGeom>
          <a:noFill/>
        </p:spPr>
      </p:pic>
      <p:pic>
        <p:nvPicPr>
          <p:cNvPr id="23558" name="Picture 6" descr="Kultur och fritid"/>
          <p:cNvPicPr>
            <a:picLocks noChangeAspect="1" noChangeArrowheads="1"/>
          </p:cNvPicPr>
          <p:nvPr/>
        </p:nvPicPr>
        <p:blipFill>
          <a:blip r:embed="rId4" cstate="print"/>
          <a:srcRect/>
          <a:stretch>
            <a:fillRect/>
          </a:stretch>
        </p:blipFill>
        <p:spPr bwMode="auto">
          <a:xfrm>
            <a:off x="0" y="3352800"/>
            <a:ext cx="762000" cy="588963"/>
          </a:xfrm>
          <a:prstGeom prst="rect">
            <a:avLst/>
          </a:prstGeom>
          <a:noFill/>
        </p:spPr>
      </p:pic>
      <p:pic>
        <p:nvPicPr>
          <p:cNvPr id="23559" name="Picture 7" descr="Mot solen"/>
          <p:cNvPicPr>
            <a:picLocks noChangeAspect="1" noChangeArrowheads="1"/>
          </p:cNvPicPr>
          <p:nvPr/>
        </p:nvPicPr>
        <p:blipFill>
          <a:blip r:embed="rId5" cstate="print"/>
          <a:srcRect l="16162" r="9956"/>
          <a:stretch>
            <a:fillRect/>
          </a:stretch>
        </p:blipFill>
        <p:spPr bwMode="auto">
          <a:xfrm>
            <a:off x="0" y="4876800"/>
            <a:ext cx="762000" cy="1143000"/>
          </a:xfrm>
          <a:prstGeom prst="rect">
            <a:avLst/>
          </a:prstGeom>
          <a:noFill/>
        </p:spPr>
      </p:pic>
      <p:pic>
        <p:nvPicPr>
          <p:cNvPr id="23560" name="Picture 8" descr="Skola"/>
          <p:cNvPicPr>
            <a:picLocks noChangeAspect="1" noChangeArrowheads="1"/>
          </p:cNvPicPr>
          <p:nvPr/>
        </p:nvPicPr>
        <p:blipFill>
          <a:blip r:embed="rId6" cstate="print"/>
          <a:srcRect l="10001"/>
          <a:stretch>
            <a:fillRect/>
          </a:stretch>
        </p:blipFill>
        <p:spPr bwMode="auto">
          <a:xfrm>
            <a:off x="0" y="2743200"/>
            <a:ext cx="685800" cy="568325"/>
          </a:xfrm>
          <a:prstGeom prst="rect">
            <a:avLst/>
          </a:prstGeom>
          <a:noFill/>
        </p:spPr>
      </p:pic>
      <p:pic>
        <p:nvPicPr>
          <p:cNvPr id="23561" name="Picture 9" descr="Teknik"/>
          <p:cNvPicPr>
            <a:picLocks noChangeAspect="1" noChangeArrowheads="1"/>
          </p:cNvPicPr>
          <p:nvPr/>
        </p:nvPicPr>
        <p:blipFill>
          <a:blip r:embed="rId7" cstate="print"/>
          <a:srcRect/>
          <a:stretch>
            <a:fillRect/>
          </a:stretch>
        </p:blipFill>
        <p:spPr bwMode="auto">
          <a:xfrm>
            <a:off x="0" y="1828800"/>
            <a:ext cx="635000" cy="838200"/>
          </a:xfrm>
          <a:prstGeom prst="rect">
            <a:avLst/>
          </a:prstGeom>
          <a:noFill/>
        </p:spPr>
      </p:pic>
      <p:pic>
        <p:nvPicPr>
          <p:cNvPr id="23562" name="Picture 10" descr="Turism"/>
          <p:cNvPicPr>
            <a:picLocks noChangeAspect="1" noChangeArrowheads="1"/>
          </p:cNvPicPr>
          <p:nvPr/>
        </p:nvPicPr>
        <p:blipFill>
          <a:blip r:embed="rId8" cstate="print"/>
          <a:srcRect r="18182"/>
          <a:stretch>
            <a:fillRect/>
          </a:stretch>
        </p:blipFill>
        <p:spPr bwMode="auto">
          <a:xfrm>
            <a:off x="76200" y="1066800"/>
            <a:ext cx="685800" cy="692150"/>
          </a:xfrm>
          <a:prstGeom prst="rect">
            <a:avLst/>
          </a:prstGeom>
          <a:noFill/>
        </p:spPr>
      </p:pic>
      <p:pic>
        <p:nvPicPr>
          <p:cNvPr id="23563" name="Picture 11" descr="Näringsliv"/>
          <p:cNvPicPr>
            <a:picLocks noChangeAspect="1" noChangeArrowheads="1"/>
          </p:cNvPicPr>
          <p:nvPr/>
        </p:nvPicPr>
        <p:blipFill>
          <a:blip r:embed="rId9" cstate="print"/>
          <a:srcRect/>
          <a:stretch>
            <a:fillRect/>
          </a:stretch>
        </p:blipFill>
        <p:spPr bwMode="auto">
          <a:xfrm>
            <a:off x="76200" y="76200"/>
            <a:ext cx="360363" cy="990600"/>
          </a:xfrm>
          <a:prstGeom prst="rect">
            <a:avLst/>
          </a:prstGeom>
          <a:noFill/>
        </p:spPr>
      </p:pic>
      <p:pic>
        <p:nvPicPr>
          <p:cNvPr id="23564" name="Picture 12" descr="Kommunlogo-c (färg) vit"/>
          <p:cNvPicPr>
            <a:picLocks noChangeAspect="1" noChangeArrowheads="1"/>
          </p:cNvPicPr>
          <p:nvPr/>
        </p:nvPicPr>
        <p:blipFill>
          <a:blip r:embed="rId10" cstate="print"/>
          <a:srcRect/>
          <a:stretch>
            <a:fillRect/>
          </a:stretch>
        </p:blipFill>
        <p:spPr bwMode="auto">
          <a:xfrm>
            <a:off x="74613" y="5943600"/>
            <a:ext cx="687387" cy="723900"/>
          </a:xfrm>
          <a:prstGeom prst="rect">
            <a:avLst/>
          </a:prstGeom>
          <a:noFill/>
        </p:spPr>
      </p:pic>
      <p:sp>
        <p:nvSpPr>
          <p:cNvPr id="23566" name="Text Box 14"/>
          <p:cNvSpPr txBox="1">
            <a:spLocks noChangeArrowheads="1"/>
          </p:cNvSpPr>
          <p:nvPr/>
        </p:nvSpPr>
        <p:spPr bwMode="auto">
          <a:xfrm>
            <a:off x="4648200" y="6324600"/>
            <a:ext cx="4495800" cy="274638"/>
          </a:xfrm>
          <a:prstGeom prst="rect">
            <a:avLst/>
          </a:prstGeom>
          <a:noFill/>
          <a:ln w="9525">
            <a:noFill/>
            <a:miter lim="800000"/>
            <a:headEnd/>
            <a:tailEnd/>
          </a:ln>
          <a:effectLst/>
        </p:spPr>
        <p:txBody>
          <a:bodyPr>
            <a:spAutoFit/>
          </a:bodyPr>
          <a:lstStyle/>
          <a:p>
            <a:pPr algn="r">
              <a:spcBef>
                <a:spcPct val="50000"/>
              </a:spcBef>
            </a:pPr>
            <a:r>
              <a:rPr lang="sv-SE" sz="1200" dirty="0">
                <a:solidFill>
                  <a:schemeClr val="bg1"/>
                </a:solidFill>
                <a:latin typeface="Arial" charset="0"/>
              </a:rPr>
              <a:t>www.stromsund.se</a:t>
            </a:r>
            <a:endParaRPr lang="sv-SE" b="0" dirty="0">
              <a:solidFill>
                <a:schemeClr val="bg1"/>
              </a:solidFill>
              <a:latin typeface="BakerSignet BT" pitchFamily="34" charset="0"/>
            </a:endParaRPr>
          </a:p>
        </p:txBody>
      </p:sp>
      <p:pic>
        <p:nvPicPr>
          <p:cNvPr id="17" name="Bildobjekt 16" descr="EUflagga%20Socfond.jpg"/>
          <p:cNvPicPr>
            <a:picLocks noChangeAspect="1"/>
          </p:cNvPicPr>
          <p:nvPr/>
        </p:nvPicPr>
        <p:blipFill>
          <a:blip r:embed="rId11" cstate="print"/>
          <a:stretch>
            <a:fillRect/>
          </a:stretch>
        </p:blipFill>
        <p:spPr>
          <a:xfrm>
            <a:off x="8388424" y="5517232"/>
            <a:ext cx="606552" cy="566928"/>
          </a:xfrm>
          <a:prstGeom prst="rect">
            <a:avLst/>
          </a:prstGeom>
        </p:spPr>
      </p:pic>
      <p:sp>
        <p:nvSpPr>
          <p:cNvPr id="15" name="Rektangel 14"/>
          <p:cNvSpPr/>
          <p:nvPr/>
        </p:nvSpPr>
        <p:spPr>
          <a:xfrm>
            <a:off x="1331640" y="1052736"/>
            <a:ext cx="7632848" cy="3970318"/>
          </a:xfrm>
          <a:prstGeom prst="rect">
            <a:avLst/>
          </a:prstGeom>
        </p:spPr>
        <p:txBody>
          <a:bodyPr wrap="square">
            <a:spAutoFit/>
          </a:bodyPr>
          <a:lstStyle/>
          <a:p>
            <a:pPr>
              <a:buFont typeface="Arial" pitchFamily="34" charset="0"/>
              <a:buChar char="•"/>
            </a:pPr>
            <a:r>
              <a:rPr lang="sv-SE" sz="1800" dirty="0" smtClean="0">
                <a:latin typeface="Arial" pitchFamily="34" charset="0"/>
                <a:cs typeface="Arial" pitchFamily="34" charset="0"/>
              </a:rPr>
              <a:t>Ge deltagarna individuellt stöd på vägen mot sysselsättning eller arbete. </a:t>
            </a: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r>
              <a:rPr lang="sv-SE" sz="1800" dirty="0" smtClean="0">
                <a:latin typeface="Arial" pitchFamily="34" charset="0"/>
                <a:cs typeface="Arial" pitchFamily="34" charset="0"/>
              </a:rPr>
              <a:t>Genomföra utbildningar för arbetsplatserna i handledning, tillgänglighet och jämställdhet.</a:t>
            </a: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r>
              <a:rPr lang="sv-SE" sz="1800" dirty="0" smtClean="0">
                <a:latin typeface="Arial" pitchFamily="34" charset="0"/>
                <a:cs typeface="Arial" pitchFamily="34" charset="0"/>
              </a:rPr>
              <a:t>Genomföra utbildningar för deltagarna i tillgänglighet och jämställdhet.</a:t>
            </a: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r>
              <a:rPr lang="sv-SE" sz="1800" dirty="0" smtClean="0">
                <a:latin typeface="Arial" pitchFamily="34" charset="0"/>
                <a:cs typeface="Arial" pitchFamily="34" charset="0"/>
              </a:rPr>
              <a:t>Utveckla verktyget Praktikbanken genom kontinuerlig uppdatering och utvärdering av praktikplatser och utbildade handledare.</a:t>
            </a:r>
            <a:endParaRPr lang="sv-SE" sz="1800" dirty="0">
              <a:latin typeface="Arial" pitchFamily="34" charset="0"/>
              <a:cs typeface="Arial" pitchFamily="34" charset="0"/>
            </a:endParaRPr>
          </a:p>
        </p:txBody>
      </p:sp>
      <p:sp>
        <p:nvSpPr>
          <p:cNvPr id="16" name="Rektangel 15"/>
          <p:cNvSpPr/>
          <p:nvPr/>
        </p:nvSpPr>
        <p:spPr>
          <a:xfrm>
            <a:off x="4139952" y="260648"/>
            <a:ext cx="1529586" cy="584775"/>
          </a:xfrm>
          <a:prstGeom prst="rect">
            <a:avLst/>
          </a:prstGeom>
        </p:spPr>
        <p:txBody>
          <a:bodyPr wrap="none">
            <a:spAutoFit/>
          </a:bodyPr>
          <a:lstStyle/>
          <a:p>
            <a:r>
              <a:rPr lang="sv-SE" sz="3200" dirty="0" smtClean="0">
                <a:latin typeface="Arial" pitchFamily="34" charset="0"/>
                <a:cs typeface="Arial" pitchFamily="34" charset="0"/>
              </a:rPr>
              <a:t>Delmål</a:t>
            </a:r>
            <a:endParaRPr lang="sv-SE" sz="3200" dirty="0">
              <a:latin typeface="Arial" pitchFamily="34" charset="0"/>
              <a:cs typeface="Arial" pitchFamily="34" charset="0"/>
            </a:endParaRPr>
          </a:p>
        </p:txBody>
      </p:sp>
      <p:pic>
        <p:nvPicPr>
          <p:cNvPr id="18" name="Bildobjekt 17" descr="EUflagga%20Socfond.jpg"/>
          <p:cNvPicPr>
            <a:picLocks noChangeAspect="1"/>
          </p:cNvPicPr>
          <p:nvPr/>
        </p:nvPicPr>
        <p:blipFill>
          <a:blip r:embed="rId11" cstate="print"/>
          <a:stretch>
            <a:fillRect/>
          </a:stretch>
        </p:blipFill>
        <p:spPr>
          <a:xfrm>
            <a:off x="7668344" y="5550728"/>
            <a:ext cx="1475656" cy="1307272"/>
          </a:xfrm>
          <a:prstGeom prst="rect">
            <a:avLst/>
          </a:prstGeom>
        </p:spPr>
      </p:pic>
      <p:pic>
        <p:nvPicPr>
          <p:cNvPr id="17410" name="Picture 2" descr="J:\Gruppmappar\AKK\Logga\Arbetskraftskoordinator.gif"/>
          <p:cNvPicPr>
            <a:picLocks noChangeAspect="1" noChangeArrowheads="1"/>
          </p:cNvPicPr>
          <p:nvPr/>
        </p:nvPicPr>
        <p:blipFill>
          <a:blip r:embed="rId12" cstate="print"/>
          <a:srcRect/>
          <a:stretch>
            <a:fillRect/>
          </a:stretch>
        </p:blipFill>
        <p:spPr bwMode="auto">
          <a:xfrm>
            <a:off x="7668344" y="0"/>
            <a:ext cx="1295400" cy="11620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152400" y="6248400"/>
            <a:ext cx="8991600" cy="609600"/>
          </a:xfrm>
          <a:prstGeom prst="rect">
            <a:avLst/>
          </a:prstGeom>
          <a:solidFill>
            <a:srgbClr val="2E5084"/>
          </a:solidFill>
          <a:ln w="9525">
            <a:noFill/>
            <a:miter lim="800000"/>
            <a:headEnd/>
            <a:tailEnd/>
          </a:ln>
          <a:effectLst/>
        </p:spPr>
        <p:txBody>
          <a:bodyPr wrap="none" anchor="ctr"/>
          <a:lstStyle/>
          <a:p>
            <a:endParaRPr lang="sv-SE" dirty="0"/>
          </a:p>
        </p:txBody>
      </p:sp>
      <p:sp>
        <p:nvSpPr>
          <p:cNvPr id="23555" name="Rectangle 3"/>
          <p:cNvSpPr>
            <a:spLocks noChangeArrowheads="1"/>
          </p:cNvSpPr>
          <p:nvPr/>
        </p:nvSpPr>
        <p:spPr bwMode="auto">
          <a:xfrm>
            <a:off x="0" y="0"/>
            <a:ext cx="762000" cy="6858000"/>
          </a:xfrm>
          <a:prstGeom prst="rect">
            <a:avLst/>
          </a:prstGeom>
          <a:solidFill>
            <a:srgbClr val="2E5084"/>
          </a:solidFill>
          <a:ln w="9525">
            <a:noFill/>
            <a:miter lim="800000"/>
            <a:headEnd/>
            <a:tailEnd/>
          </a:ln>
          <a:effectLst/>
        </p:spPr>
        <p:txBody>
          <a:bodyPr wrap="none" anchor="ctr"/>
          <a:lstStyle/>
          <a:p>
            <a:endParaRPr lang="sv-SE" dirty="0"/>
          </a:p>
        </p:txBody>
      </p:sp>
      <p:sp>
        <p:nvSpPr>
          <p:cNvPr id="23556" name="Rectangle 4"/>
          <p:cNvSpPr>
            <a:spLocks noChangeArrowheads="1"/>
          </p:cNvSpPr>
          <p:nvPr/>
        </p:nvSpPr>
        <p:spPr bwMode="auto">
          <a:xfrm>
            <a:off x="990600" y="304800"/>
            <a:ext cx="4038600" cy="5715000"/>
          </a:xfrm>
          <a:prstGeom prst="rect">
            <a:avLst/>
          </a:prstGeom>
          <a:noFill/>
          <a:ln w="9525">
            <a:noFill/>
            <a:miter lim="800000"/>
            <a:headEnd/>
            <a:tailEnd/>
          </a:ln>
          <a:effectLst/>
        </p:spPr>
        <p:txBody>
          <a:bodyPr/>
          <a:lstStyle/>
          <a:p>
            <a:pPr algn="ctr">
              <a:spcBef>
                <a:spcPct val="20000"/>
              </a:spcBef>
            </a:pPr>
            <a:endParaRPr lang="sv-SE" sz="1600" b="0" dirty="0">
              <a:latin typeface="Arial" charset="0"/>
            </a:endParaRPr>
          </a:p>
        </p:txBody>
      </p:sp>
      <p:pic>
        <p:nvPicPr>
          <p:cNvPr id="23557" name="Picture 5" descr="Ifo"/>
          <p:cNvPicPr>
            <a:picLocks noChangeAspect="1" noChangeArrowheads="1"/>
          </p:cNvPicPr>
          <p:nvPr/>
        </p:nvPicPr>
        <p:blipFill>
          <a:blip r:embed="rId3" cstate="print"/>
          <a:srcRect/>
          <a:stretch>
            <a:fillRect/>
          </a:stretch>
        </p:blipFill>
        <p:spPr bwMode="auto">
          <a:xfrm>
            <a:off x="228600" y="3962400"/>
            <a:ext cx="454025" cy="844550"/>
          </a:xfrm>
          <a:prstGeom prst="rect">
            <a:avLst/>
          </a:prstGeom>
          <a:noFill/>
        </p:spPr>
      </p:pic>
      <p:pic>
        <p:nvPicPr>
          <p:cNvPr id="23558" name="Picture 6" descr="Kultur och fritid"/>
          <p:cNvPicPr>
            <a:picLocks noChangeAspect="1" noChangeArrowheads="1"/>
          </p:cNvPicPr>
          <p:nvPr/>
        </p:nvPicPr>
        <p:blipFill>
          <a:blip r:embed="rId4" cstate="print"/>
          <a:srcRect/>
          <a:stretch>
            <a:fillRect/>
          </a:stretch>
        </p:blipFill>
        <p:spPr bwMode="auto">
          <a:xfrm>
            <a:off x="0" y="3352800"/>
            <a:ext cx="762000" cy="588963"/>
          </a:xfrm>
          <a:prstGeom prst="rect">
            <a:avLst/>
          </a:prstGeom>
          <a:noFill/>
        </p:spPr>
      </p:pic>
      <p:pic>
        <p:nvPicPr>
          <p:cNvPr id="23559" name="Picture 7" descr="Mot solen"/>
          <p:cNvPicPr>
            <a:picLocks noChangeAspect="1" noChangeArrowheads="1"/>
          </p:cNvPicPr>
          <p:nvPr/>
        </p:nvPicPr>
        <p:blipFill>
          <a:blip r:embed="rId5" cstate="print"/>
          <a:srcRect l="16162" r="9956"/>
          <a:stretch>
            <a:fillRect/>
          </a:stretch>
        </p:blipFill>
        <p:spPr bwMode="auto">
          <a:xfrm>
            <a:off x="0" y="4876800"/>
            <a:ext cx="762000" cy="1143000"/>
          </a:xfrm>
          <a:prstGeom prst="rect">
            <a:avLst/>
          </a:prstGeom>
          <a:noFill/>
        </p:spPr>
      </p:pic>
      <p:pic>
        <p:nvPicPr>
          <p:cNvPr id="23560" name="Picture 8" descr="Skola"/>
          <p:cNvPicPr>
            <a:picLocks noChangeAspect="1" noChangeArrowheads="1"/>
          </p:cNvPicPr>
          <p:nvPr/>
        </p:nvPicPr>
        <p:blipFill>
          <a:blip r:embed="rId6" cstate="print"/>
          <a:srcRect l="10001"/>
          <a:stretch>
            <a:fillRect/>
          </a:stretch>
        </p:blipFill>
        <p:spPr bwMode="auto">
          <a:xfrm>
            <a:off x="0" y="2743200"/>
            <a:ext cx="685800" cy="568325"/>
          </a:xfrm>
          <a:prstGeom prst="rect">
            <a:avLst/>
          </a:prstGeom>
          <a:noFill/>
        </p:spPr>
      </p:pic>
      <p:pic>
        <p:nvPicPr>
          <p:cNvPr id="23561" name="Picture 9" descr="Teknik"/>
          <p:cNvPicPr>
            <a:picLocks noChangeAspect="1" noChangeArrowheads="1"/>
          </p:cNvPicPr>
          <p:nvPr/>
        </p:nvPicPr>
        <p:blipFill>
          <a:blip r:embed="rId7" cstate="print"/>
          <a:srcRect/>
          <a:stretch>
            <a:fillRect/>
          </a:stretch>
        </p:blipFill>
        <p:spPr bwMode="auto">
          <a:xfrm>
            <a:off x="0" y="1828800"/>
            <a:ext cx="635000" cy="838200"/>
          </a:xfrm>
          <a:prstGeom prst="rect">
            <a:avLst/>
          </a:prstGeom>
          <a:noFill/>
        </p:spPr>
      </p:pic>
      <p:pic>
        <p:nvPicPr>
          <p:cNvPr id="23562" name="Picture 10" descr="Turism"/>
          <p:cNvPicPr>
            <a:picLocks noChangeAspect="1" noChangeArrowheads="1"/>
          </p:cNvPicPr>
          <p:nvPr/>
        </p:nvPicPr>
        <p:blipFill>
          <a:blip r:embed="rId8" cstate="print"/>
          <a:srcRect r="18182"/>
          <a:stretch>
            <a:fillRect/>
          </a:stretch>
        </p:blipFill>
        <p:spPr bwMode="auto">
          <a:xfrm>
            <a:off x="76200" y="1066800"/>
            <a:ext cx="685800" cy="692150"/>
          </a:xfrm>
          <a:prstGeom prst="rect">
            <a:avLst/>
          </a:prstGeom>
          <a:noFill/>
        </p:spPr>
      </p:pic>
      <p:pic>
        <p:nvPicPr>
          <p:cNvPr id="23563" name="Picture 11" descr="Näringsliv"/>
          <p:cNvPicPr>
            <a:picLocks noChangeAspect="1" noChangeArrowheads="1"/>
          </p:cNvPicPr>
          <p:nvPr/>
        </p:nvPicPr>
        <p:blipFill>
          <a:blip r:embed="rId9" cstate="print"/>
          <a:srcRect/>
          <a:stretch>
            <a:fillRect/>
          </a:stretch>
        </p:blipFill>
        <p:spPr bwMode="auto">
          <a:xfrm>
            <a:off x="76200" y="76200"/>
            <a:ext cx="360363" cy="990600"/>
          </a:xfrm>
          <a:prstGeom prst="rect">
            <a:avLst/>
          </a:prstGeom>
          <a:noFill/>
        </p:spPr>
      </p:pic>
      <p:pic>
        <p:nvPicPr>
          <p:cNvPr id="23564" name="Picture 12" descr="Kommunlogo-c (färg) vit"/>
          <p:cNvPicPr>
            <a:picLocks noChangeAspect="1" noChangeArrowheads="1"/>
          </p:cNvPicPr>
          <p:nvPr/>
        </p:nvPicPr>
        <p:blipFill>
          <a:blip r:embed="rId10" cstate="print"/>
          <a:srcRect/>
          <a:stretch>
            <a:fillRect/>
          </a:stretch>
        </p:blipFill>
        <p:spPr bwMode="auto">
          <a:xfrm>
            <a:off x="74613" y="5943600"/>
            <a:ext cx="687387" cy="723900"/>
          </a:xfrm>
          <a:prstGeom prst="rect">
            <a:avLst/>
          </a:prstGeom>
          <a:noFill/>
        </p:spPr>
      </p:pic>
      <p:sp>
        <p:nvSpPr>
          <p:cNvPr id="23566" name="Text Box 14"/>
          <p:cNvSpPr txBox="1">
            <a:spLocks noChangeArrowheads="1"/>
          </p:cNvSpPr>
          <p:nvPr/>
        </p:nvSpPr>
        <p:spPr bwMode="auto">
          <a:xfrm>
            <a:off x="4648200" y="6324600"/>
            <a:ext cx="4495800" cy="274638"/>
          </a:xfrm>
          <a:prstGeom prst="rect">
            <a:avLst/>
          </a:prstGeom>
          <a:noFill/>
          <a:ln w="9525">
            <a:noFill/>
            <a:miter lim="800000"/>
            <a:headEnd/>
            <a:tailEnd/>
          </a:ln>
          <a:effectLst/>
        </p:spPr>
        <p:txBody>
          <a:bodyPr>
            <a:spAutoFit/>
          </a:bodyPr>
          <a:lstStyle/>
          <a:p>
            <a:pPr algn="r">
              <a:spcBef>
                <a:spcPct val="50000"/>
              </a:spcBef>
            </a:pPr>
            <a:r>
              <a:rPr lang="sv-SE" sz="1200" dirty="0">
                <a:solidFill>
                  <a:schemeClr val="bg1"/>
                </a:solidFill>
                <a:latin typeface="Arial" charset="0"/>
              </a:rPr>
              <a:t>www.stromsund.se</a:t>
            </a:r>
            <a:endParaRPr lang="sv-SE" b="0" dirty="0">
              <a:solidFill>
                <a:schemeClr val="bg1"/>
              </a:solidFill>
              <a:latin typeface="BakerSignet BT" pitchFamily="34" charset="0"/>
            </a:endParaRPr>
          </a:p>
        </p:txBody>
      </p:sp>
      <p:pic>
        <p:nvPicPr>
          <p:cNvPr id="17" name="Bildobjekt 16" descr="EUflagga%20Socfond.jpg"/>
          <p:cNvPicPr>
            <a:picLocks noChangeAspect="1"/>
          </p:cNvPicPr>
          <p:nvPr/>
        </p:nvPicPr>
        <p:blipFill>
          <a:blip r:embed="rId11" cstate="print"/>
          <a:stretch>
            <a:fillRect/>
          </a:stretch>
        </p:blipFill>
        <p:spPr>
          <a:xfrm>
            <a:off x="8388424" y="5517232"/>
            <a:ext cx="606552" cy="566928"/>
          </a:xfrm>
          <a:prstGeom prst="rect">
            <a:avLst/>
          </a:prstGeom>
        </p:spPr>
      </p:pic>
      <p:sp>
        <p:nvSpPr>
          <p:cNvPr id="18" name="Rektangel 17"/>
          <p:cNvSpPr/>
          <p:nvPr/>
        </p:nvSpPr>
        <p:spPr>
          <a:xfrm>
            <a:off x="3923928" y="404664"/>
            <a:ext cx="2148422" cy="584775"/>
          </a:xfrm>
          <a:prstGeom prst="rect">
            <a:avLst/>
          </a:prstGeom>
        </p:spPr>
        <p:txBody>
          <a:bodyPr wrap="square">
            <a:spAutoFit/>
          </a:bodyPr>
          <a:lstStyle/>
          <a:p>
            <a:r>
              <a:rPr lang="sv-SE" sz="3200" dirty="0" smtClean="0">
                <a:latin typeface="Arial" pitchFamily="34" charset="0"/>
                <a:cs typeface="Arial" pitchFamily="34" charset="0"/>
              </a:rPr>
              <a:t>Målgrupp</a:t>
            </a:r>
            <a:endParaRPr lang="sv-SE" sz="3200" dirty="0">
              <a:latin typeface="Arial" pitchFamily="34" charset="0"/>
              <a:cs typeface="Arial" pitchFamily="34" charset="0"/>
            </a:endParaRPr>
          </a:p>
        </p:txBody>
      </p:sp>
      <p:sp>
        <p:nvSpPr>
          <p:cNvPr id="19" name="Rektangel 18"/>
          <p:cNvSpPr/>
          <p:nvPr/>
        </p:nvSpPr>
        <p:spPr>
          <a:xfrm>
            <a:off x="971600" y="1340768"/>
            <a:ext cx="8172400" cy="1938992"/>
          </a:xfrm>
          <a:prstGeom prst="rect">
            <a:avLst/>
          </a:prstGeom>
        </p:spPr>
        <p:txBody>
          <a:bodyPr wrap="square">
            <a:spAutoFit/>
          </a:bodyPr>
          <a:lstStyle/>
          <a:p>
            <a:pPr>
              <a:buFont typeface="Arial" pitchFamily="34" charset="0"/>
              <a:buChar char="•"/>
            </a:pPr>
            <a:endParaRPr lang="sv-SE" sz="2000" dirty="0" smtClean="0">
              <a:latin typeface="Arial" pitchFamily="34" charset="0"/>
              <a:cs typeface="Arial" pitchFamily="34" charset="0"/>
            </a:endParaRPr>
          </a:p>
          <a:p>
            <a:endParaRPr lang="sv-SE" sz="2000" dirty="0" smtClean="0">
              <a:latin typeface="Arial" pitchFamily="34" charset="0"/>
              <a:cs typeface="Arial" pitchFamily="34" charset="0"/>
            </a:endParaRPr>
          </a:p>
          <a:p>
            <a:pPr>
              <a:buFont typeface="Arial" pitchFamily="34" charset="0"/>
              <a:buChar char="•"/>
            </a:pPr>
            <a:r>
              <a:rPr lang="sv-SE" sz="2000" dirty="0" smtClean="0">
                <a:latin typeface="Arial" pitchFamily="34" charset="0"/>
                <a:cs typeface="Arial" pitchFamily="34" charset="0"/>
              </a:rPr>
              <a:t>Personer 50 +</a:t>
            </a:r>
          </a:p>
          <a:p>
            <a:endParaRPr lang="sv-SE" sz="2000" dirty="0" smtClean="0">
              <a:latin typeface="Arial" pitchFamily="34" charset="0"/>
              <a:cs typeface="Arial" pitchFamily="34" charset="0"/>
            </a:endParaRPr>
          </a:p>
          <a:p>
            <a:pPr>
              <a:buFont typeface="Arial" pitchFamily="34" charset="0"/>
              <a:buChar char="•"/>
            </a:pPr>
            <a:r>
              <a:rPr lang="sv-SE" sz="2000" dirty="0" smtClean="0">
                <a:latin typeface="Arial" pitchFamily="34" charset="0"/>
                <a:cs typeface="Arial" pitchFamily="34" charset="0"/>
              </a:rPr>
              <a:t>Personer med fysisk eller psykisk funktionsnedsättning</a:t>
            </a:r>
          </a:p>
          <a:p>
            <a:pPr>
              <a:buFont typeface="Arial" pitchFamily="34" charset="0"/>
              <a:buChar char="•"/>
            </a:pPr>
            <a:endParaRPr lang="sv-SE" sz="2000" dirty="0">
              <a:latin typeface="Arial" pitchFamily="34" charset="0"/>
              <a:cs typeface="Arial" pitchFamily="34" charset="0"/>
            </a:endParaRPr>
          </a:p>
        </p:txBody>
      </p:sp>
      <p:pic>
        <p:nvPicPr>
          <p:cNvPr id="20" name="Bildobjekt 19" descr="EUflagga%20Socfond.jpg"/>
          <p:cNvPicPr>
            <a:picLocks noChangeAspect="1"/>
          </p:cNvPicPr>
          <p:nvPr/>
        </p:nvPicPr>
        <p:blipFill>
          <a:blip r:embed="rId11" cstate="print"/>
          <a:stretch>
            <a:fillRect/>
          </a:stretch>
        </p:blipFill>
        <p:spPr>
          <a:xfrm>
            <a:off x="7668344" y="5550728"/>
            <a:ext cx="1475656" cy="1307272"/>
          </a:xfrm>
          <a:prstGeom prst="rect">
            <a:avLst/>
          </a:prstGeom>
        </p:spPr>
      </p:pic>
      <p:pic>
        <p:nvPicPr>
          <p:cNvPr id="13314" name="Picture 2" descr="J:\Gruppmappar\AKK\Logga\Arbetskraftskoordinator.gif"/>
          <p:cNvPicPr>
            <a:picLocks noChangeAspect="1" noChangeArrowheads="1"/>
          </p:cNvPicPr>
          <p:nvPr/>
        </p:nvPicPr>
        <p:blipFill>
          <a:blip r:embed="rId12" cstate="print"/>
          <a:srcRect/>
          <a:stretch>
            <a:fillRect/>
          </a:stretch>
        </p:blipFill>
        <p:spPr bwMode="auto">
          <a:xfrm>
            <a:off x="7524328" y="404664"/>
            <a:ext cx="1295400" cy="11620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152400" y="6248400"/>
            <a:ext cx="8991600" cy="609600"/>
          </a:xfrm>
          <a:prstGeom prst="rect">
            <a:avLst/>
          </a:prstGeom>
          <a:solidFill>
            <a:srgbClr val="2E5084"/>
          </a:solidFill>
          <a:ln w="9525">
            <a:noFill/>
            <a:miter lim="800000"/>
            <a:headEnd/>
            <a:tailEnd/>
          </a:ln>
          <a:effectLst/>
        </p:spPr>
        <p:txBody>
          <a:bodyPr wrap="none" anchor="ctr"/>
          <a:lstStyle/>
          <a:p>
            <a:endParaRPr lang="sv-SE" dirty="0"/>
          </a:p>
        </p:txBody>
      </p:sp>
      <p:sp>
        <p:nvSpPr>
          <p:cNvPr id="23555" name="Rectangle 3"/>
          <p:cNvSpPr>
            <a:spLocks noChangeArrowheads="1"/>
          </p:cNvSpPr>
          <p:nvPr/>
        </p:nvSpPr>
        <p:spPr bwMode="auto">
          <a:xfrm>
            <a:off x="0" y="0"/>
            <a:ext cx="762000" cy="6858000"/>
          </a:xfrm>
          <a:prstGeom prst="rect">
            <a:avLst/>
          </a:prstGeom>
          <a:solidFill>
            <a:srgbClr val="2E5084"/>
          </a:solidFill>
          <a:ln w="9525">
            <a:noFill/>
            <a:miter lim="800000"/>
            <a:headEnd/>
            <a:tailEnd/>
          </a:ln>
          <a:effectLst/>
        </p:spPr>
        <p:txBody>
          <a:bodyPr wrap="none" anchor="ctr"/>
          <a:lstStyle/>
          <a:p>
            <a:endParaRPr lang="sv-SE" dirty="0"/>
          </a:p>
        </p:txBody>
      </p:sp>
      <p:sp>
        <p:nvSpPr>
          <p:cNvPr id="23556" name="Rectangle 4"/>
          <p:cNvSpPr>
            <a:spLocks noChangeArrowheads="1"/>
          </p:cNvSpPr>
          <p:nvPr/>
        </p:nvSpPr>
        <p:spPr bwMode="auto">
          <a:xfrm>
            <a:off x="990600" y="304800"/>
            <a:ext cx="4038600" cy="5715000"/>
          </a:xfrm>
          <a:prstGeom prst="rect">
            <a:avLst/>
          </a:prstGeom>
          <a:noFill/>
          <a:ln w="9525">
            <a:noFill/>
            <a:miter lim="800000"/>
            <a:headEnd/>
            <a:tailEnd/>
          </a:ln>
          <a:effectLst/>
        </p:spPr>
        <p:txBody>
          <a:bodyPr/>
          <a:lstStyle/>
          <a:p>
            <a:pPr algn="ctr">
              <a:spcBef>
                <a:spcPct val="20000"/>
              </a:spcBef>
            </a:pPr>
            <a:endParaRPr lang="sv-SE" sz="1600" b="0" dirty="0">
              <a:latin typeface="Arial" charset="0"/>
            </a:endParaRPr>
          </a:p>
        </p:txBody>
      </p:sp>
      <p:pic>
        <p:nvPicPr>
          <p:cNvPr id="23557" name="Picture 5" descr="Ifo"/>
          <p:cNvPicPr>
            <a:picLocks noChangeAspect="1" noChangeArrowheads="1"/>
          </p:cNvPicPr>
          <p:nvPr/>
        </p:nvPicPr>
        <p:blipFill>
          <a:blip r:embed="rId3" cstate="print"/>
          <a:srcRect/>
          <a:stretch>
            <a:fillRect/>
          </a:stretch>
        </p:blipFill>
        <p:spPr bwMode="auto">
          <a:xfrm>
            <a:off x="228600" y="3962400"/>
            <a:ext cx="454025" cy="844550"/>
          </a:xfrm>
          <a:prstGeom prst="rect">
            <a:avLst/>
          </a:prstGeom>
          <a:noFill/>
        </p:spPr>
      </p:pic>
      <p:pic>
        <p:nvPicPr>
          <p:cNvPr id="23558" name="Picture 6" descr="Kultur och fritid"/>
          <p:cNvPicPr>
            <a:picLocks noChangeAspect="1" noChangeArrowheads="1"/>
          </p:cNvPicPr>
          <p:nvPr/>
        </p:nvPicPr>
        <p:blipFill>
          <a:blip r:embed="rId4" cstate="print"/>
          <a:srcRect/>
          <a:stretch>
            <a:fillRect/>
          </a:stretch>
        </p:blipFill>
        <p:spPr bwMode="auto">
          <a:xfrm>
            <a:off x="0" y="3352800"/>
            <a:ext cx="762000" cy="588963"/>
          </a:xfrm>
          <a:prstGeom prst="rect">
            <a:avLst/>
          </a:prstGeom>
          <a:noFill/>
        </p:spPr>
      </p:pic>
      <p:pic>
        <p:nvPicPr>
          <p:cNvPr id="23559" name="Picture 7" descr="Mot solen"/>
          <p:cNvPicPr>
            <a:picLocks noChangeAspect="1" noChangeArrowheads="1"/>
          </p:cNvPicPr>
          <p:nvPr/>
        </p:nvPicPr>
        <p:blipFill>
          <a:blip r:embed="rId5" cstate="print"/>
          <a:srcRect l="16162" r="9956"/>
          <a:stretch>
            <a:fillRect/>
          </a:stretch>
        </p:blipFill>
        <p:spPr bwMode="auto">
          <a:xfrm>
            <a:off x="0" y="4876800"/>
            <a:ext cx="762000" cy="1143000"/>
          </a:xfrm>
          <a:prstGeom prst="rect">
            <a:avLst/>
          </a:prstGeom>
          <a:noFill/>
        </p:spPr>
      </p:pic>
      <p:pic>
        <p:nvPicPr>
          <p:cNvPr id="23560" name="Picture 8" descr="Skola"/>
          <p:cNvPicPr>
            <a:picLocks noChangeAspect="1" noChangeArrowheads="1"/>
          </p:cNvPicPr>
          <p:nvPr/>
        </p:nvPicPr>
        <p:blipFill>
          <a:blip r:embed="rId6" cstate="print"/>
          <a:srcRect l="10001"/>
          <a:stretch>
            <a:fillRect/>
          </a:stretch>
        </p:blipFill>
        <p:spPr bwMode="auto">
          <a:xfrm>
            <a:off x="0" y="2743200"/>
            <a:ext cx="685800" cy="568325"/>
          </a:xfrm>
          <a:prstGeom prst="rect">
            <a:avLst/>
          </a:prstGeom>
          <a:noFill/>
        </p:spPr>
      </p:pic>
      <p:pic>
        <p:nvPicPr>
          <p:cNvPr id="23561" name="Picture 9" descr="Teknik"/>
          <p:cNvPicPr>
            <a:picLocks noChangeAspect="1" noChangeArrowheads="1"/>
          </p:cNvPicPr>
          <p:nvPr/>
        </p:nvPicPr>
        <p:blipFill>
          <a:blip r:embed="rId7" cstate="print"/>
          <a:srcRect/>
          <a:stretch>
            <a:fillRect/>
          </a:stretch>
        </p:blipFill>
        <p:spPr bwMode="auto">
          <a:xfrm>
            <a:off x="0" y="1828800"/>
            <a:ext cx="635000" cy="838200"/>
          </a:xfrm>
          <a:prstGeom prst="rect">
            <a:avLst/>
          </a:prstGeom>
          <a:noFill/>
        </p:spPr>
      </p:pic>
      <p:pic>
        <p:nvPicPr>
          <p:cNvPr id="23562" name="Picture 10" descr="Turism"/>
          <p:cNvPicPr>
            <a:picLocks noChangeAspect="1" noChangeArrowheads="1"/>
          </p:cNvPicPr>
          <p:nvPr/>
        </p:nvPicPr>
        <p:blipFill>
          <a:blip r:embed="rId8" cstate="print"/>
          <a:srcRect r="18182"/>
          <a:stretch>
            <a:fillRect/>
          </a:stretch>
        </p:blipFill>
        <p:spPr bwMode="auto">
          <a:xfrm>
            <a:off x="76200" y="1066800"/>
            <a:ext cx="685800" cy="692150"/>
          </a:xfrm>
          <a:prstGeom prst="rect">
            <a:avLst/>
          </a:prstGeom>
          <a:noFill/>
        </p:spPr>
      </p:pic>
      <p:pic>
        <p:nvPicPr>
          <p:cNvPr id="23563" name="Picture 11" descr="Näringsliv"/>
          <p:cNvPicPr>
            <a:picLocks noChangeAspect="1" noChangeArrowheads="1"/>
          </p:cNvPicPr>
          <p:nvPr/>
        </p:nvPicPr>
        <p:blipFill>
          <a:blip r:embed="rId9" cstate="print"/>
          <a:srcRect/>
          <a:stretch>
            <a:fillRect/>
          </a:stretch>
        </p:blipFill>
        <p:spPr bwMode="auto">
          <a:xfrm>
            <a:off x="76200" y="76200"/>
            <a:ext cx="360363" cy="990600"/>
          </a:xfrm>
          <a:prstGeom prst="rect">
            <a:avLst/>
          </a:prstGeom>
          <a:noFill/>
        </p:spPr>
      </p:pic>
      <p:pic>
        <p:nvPicPr>
          <p:cNvPr id="23564" name="Picture 12" descr="Kommunlogo-c (färg) vit"/>
          <p:cNvPicPr>
            <a:picLocks noChangeAspect="1" noChangeArrowheads="1"/>
          </p:cNvPicPr>
          <p:nvPr/>
        </p:nvPicPr>
        <p:blipFill>
          <a:blip r:embed="rId10" cstate="print"/>
          <a:srcRect/>
          <a:stretch>
            <a:fillRect/>
          </a:stretch>
        </p:blipFill>
        <p:spPr bwMode="auto">
          <a:xfrm>
            <a:off x="74613" y="5943600"/>
            <a:ext cx="687387" cy="723900"/>
          </a:xfrm>
          <a:prstGeom prst="rect">
            <a:avLst/>
          </a:prstGeom>
          <a:noFill/>
        </p:spPr>
      </p:pic>
      <p:sp>
        <p:nvSpPr>
          <p:cNvPr id="23566" name="Text Box 14"/>
          <p:cNvSpPr txBox="1">
            <a:spLocks noChangeArrowheads="1"/>
          </p:cNvSpPr>
          <p:nvPr/>
        </p:nvSpPr>
        <p:spPr bwMode="auto">
          <a:xfrm>
            <a:off x="4648200" y="6324600"/>
            <a:ext cx="4495800" cy="274638"/>
          </a:xfrm>
          <a:prstGeom prst="rect">
            <a:avLst/>
          </a:prstGeom>
          <a:noFill/>
          <a:ln w="9525">
            <a:noFill/>
            <a:miter lim="800000"/>
            <a:headEnd/>
            <a:tailEnd/>
          </a:ln>
          <a:effectLst/>
        </p:spPr>
        <p:txBody>
          <a:bodyPr>
            <a:spAutoFit/>
          </a:bodyPr>
          <a:lstStyle/>
          <a:p>
            <a:pPr algn="r">
              <a:spcBef>
                <a:spcPct val="50000"/>
              </a:spcBef>
            </a:pPr>
            <a:r>
              <a:rPr lang="sv-SE" sz="1200" dirty="0">
                <a:solidFill>
                  <a:schemeClr val="bg1"/>
                </a:solidFill>
                <a:latin typeface="Arial" charset="0"/>
              </a:rPr>
              <a:t>www.stromsund.se</a:t>
            </a:r>
            <a:endParaRPr lang="sv-SE" b="0" dirty="0">
              <a:solidFill>
                <a:schemeClr val="bg1"/>
              </a:solidFill>
              <a:latin typeface="BakerSignet BT" pitchFamily="34" charset="0"/>
            </a:endParaRPr>
          </a:p>
        </p:txBody>
      </p:sp>
      <p:pic>
        <p:nvPicPr>
          <p:cNvPr id="17" name="Bildobjekt 16" descr="EUflagga%20Socfond.jpg"/>
          <p:cNvPicPr>
            <a:picLocks noChangeAspect="1"/>
          </p:cNvPicPr>
          <p:nvPr/>
        </p:nvPicPr>
        <p:blipFill>
          <a:blip r:embed="rId11" cstate="print"/>
          <a:stretch>
            <a:fillRect/>
          </a:stretch>
        </p:blipFill>
        <p:spPr>
          <a:xfrm>
            <a:off x="8388424" y="5517232"/>
            <a:ext cx="606552" cy="566928"/>
          </a:xfrm>
          <a:prstGeom prst="rect">
            <a:avLst/>
          </a:prstGeom>
        </p:spPr>
      </p:pic>
      <p:sp>
        <p:nvSpPr>
          <p:cNvPr id="15" name="Rektangel 14"/>
          <p:cNvSpPr/>
          <p:nvPr/>
        </p:nvSpPr>
        <p:spPr>
          <a:xfrm>
            <a:off x="4139952" y="332656"/>
            <a:ext cx="2281394" cy="584775"/>
          </a:xfrm>
          <a:prstGeom prst="rect">
            <a:avLst/>
          </a:prstGeom>
        </p:spPr>
        <p:txBody>
          <a:bodyPr wrap="none">
            <a:spAutoFit/>
          </a:bodyPr>
          <a:lstStyle/>
          <a:p>
            <a:r>
              <a:rPr lang="sv-SE" sz="3200" dirty="0" smtClean="0">
                <a:latin typeface="Arial" pitchFamily="34" charset="0"/>
                <a:cs typeface="Arial" pitchFamily="34" charset="0"/>
              </a:rPr>
              <a:t>Projektmål</a:t>
            </a:r>
            <a:endParaRPr lang="sv-SE" sz="3200" dirty="0">
              <a:latin typeface="Arial" pitchFamily="34" charset="0"/>
              <a:cs typeface="Arial" pitchFamily="34" charset="0"/>
            </a:endParaRPr>
          </a:p>
        </p:txBody>
      </p:sp>
      <p:sp>
        <p:nvSpPr>
          <p:cNvPr id="16" name="Rektangel 15"/>
          <p:cNvSpPr/>
          <p:nvPr/>
        </p:nvSpPr>
        <p:spPr>
          <a:xfrm>
            <a:off x="1187624" y="1268760"/>
            <a:ext cx="7704856" cy="3693319"/>
          </a:xfrm>
          <a:prstGeom prst="rect">
            <a:avLst/>
          </a:prstGeom>
        </p:spPr>
        <p:txBody>
          <a:bodyPr wrap="square">
            <a:spAutoFit/>
          </a:bodyPr>
          <a:lstStyle/>
          <a:p>
            <a:pPr>
              <a:buFont typeface="Arial" pitchFamily="34" charset="0"/>
              <a:buChar char="•"/>
            </a:pPr>
            <a:r>
              <a:rPr lang="sv-SE" sz="1800" dirty="0" smtClean="0">
                <a:latin typeface="Arial" pitchFamily="34" charset="0"/>
                <a:cs typeface="Arial" pitchFamily="34" charset="0"/>
              </a:rPr>
              <a:t>Öka kompetensen hos projektets verksamheter kring tillgänglighet för personer med olika funktionsnedsättningar.</a:t>
            </a:r>
          </a:p>
          <a:p>
            <a:endParaRPr lang="sv-SE" sz="1800" dirty="0" smtClean="0">
              <a:latin typeface="Arial" pitchFamily="34" charset="0"/>
              <a:cs typeface="Arial" pitchFamily="34" charset="0"/>
            </a:endParaRP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r>
              <a:rPr lang="sv-SE" sz="1800" dirty="0" smtClean="0">
                <a:latin typeface="Arial" pitchFamily="34" charset="0"/>
                <a:cs typeface="Arial" pitchFamily="34" charset="0"/>
              </a:rPr>
              <a:t>Öka kompetensen bland anställda inom projektets verksamheter gällande jämställdhetsperspektivet. </a:t>
            </a:r>
          </a:p>
          <a:p>
            <a:pPr>
              <a:buFont typeface="Arial" pitchFamily="34" charset="0"/>
              <a:buChar char="•"/>
            </a:pPr>
            <a:endParaRPr lang="sv-SE" sz="1800" dirty="0" smtClean="0">
              <a:latin typeface="Arial" pitchFamily="34" charset="0"/>
              <a:cs typeface="Arial" pitchFamily="34" charset="0"/>
            </a:endParaRPr>
          </a:p>
          <a:p>
            <a:endParaRPr lang="sv-SE" sz="1800" dirty="0" smtClean="0">
              <a:latin typeface="Arial" pitchFamily="34" charset="0"/>
              <a:cs typeface="Arial" pitchFamily="34" charset="0"/>
            </a:endParaRPr>
          </a:p>
          <a:p>
            <a:pPr>
              <a:buFont typeface="Arial" pitchFamily="34" charset="0"/>
              <a:buChar char="•"/>
            </a:pPr>
            <a:r>
              <a:rPr lang="sv-SE" sz="1800" dirty="0" smtClean="0">
                <a:latin typeface="Arial" pitchFamily="34" charset="0"/>
                <a:cs typeface="Arial" pitchFamily="34" charset="0"/>
              </a:rPr>
              <a:t>50 individer ur projektets målgrupper skall ha varit ute i praktik i projektets regi.</a:t>
            </a:r>
          </a:p>
          <a:p>
            <a:endParaRPr lang="sv-SE" sz="1800" dirty="0" smtClean="0">
              <a:latin typeface="Arial" pitchFamily="34" charset="0"/>
              <a:cs typeface="Arial" pitchFamily="34" charset="0"/>
            </a:endParaRP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r>
              <a:rPr lang="sv-SE" sz="1800" dirty="0" smtClean="0">
                <a:latin typeface="Arial" pitchFamily="34" charset="0"/>
                <a:cs typeface="Arial" pitchFamily="34" charset="0"/>
              </a:rPr>
              <a:t>20 handledare skall ha utbildats i projektets regi .</a:t>
            </a:r>
            <a:endParaRPr lang="sv-SE" sz="1800" dirty="0">
              <a:latin typeface="Arial" pitchFamily="34" charset="0"/>
              <a:cs typeface="Arial" pitchFamily="34" charset="0"/>
            </a:endParaRPr>
          </a:p>
        </p:txBody>
      </p:sp>
      <p:pic>
        <p:nvPicPr>
          <p:cNvPr id="18" name="Bildobjekt 17" descr="EUflagga%20Socfond.jpg"/>
          <p:cNvPicPr>
            <a:picLocks noChangeAspect="1"/>
          </p:cNvPicPr>
          <p:nvPr/>
        </p:nvPicPr>
        <p:blipFill>
          <a:blip r:embed="rId11" cstate="print"/>
          <a:stretch>
            <a:fillRect/>
          </a:stretch>
        </p:blipFill>
        <p:spPr>
          <a:xfrm>
            <a:off x="7668344" y="5550728"/>
            <a:ext cx="1475656" cy="1307272"/>
          </a:xfrm>
          <a:prstGeom prst="rect">
            <a:avLst/>
          </a:prstGeom>
        </p:spPr>
      </p:pic>
      <p:pic>
        <p:nvPicPr>
          <p:cNvPr id="15362" name="Picture 2" descr="J:\Gruppmappar\AKK\Logga\Arbetskraftskoordinator.gif"/>
          <p:cNvPicPr>
            <a:picLocks noChangeAspect="1" noChangeArrowheads="1"/>
          </p:cNvPicPr>
          <p:nvPr/>
        </p:nvPicPr>
        <p:blipFill>
          <a:blip r:embed="rId12" cstate="print"/>
          <a:srcRect/>
          <a:stretch>
            <a:fillRect/>
          </a:stretch>
        </p:blipFill>
        <p:spPr bwMode="auto">
          <a:xfrm>
            <a:off x="7380312" y="116632"/>
            <a:ext cx="1295400" cy="116205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152400" y="6248400"/>
            <a:ext cx="8991600" cy="609600"/>
          </a:xfrm>
          <a:prstGeom prst="rect">
            <a:avLst/>
          </a:prstGeom>
          <a:solidFill>
            <a:srgbClr val="2E5084"/>
          </a:solidFill>
          <a:ln w="9525">
            <a:noFill/>
            <a:miter lim="800000"/>
            <a:headEnd/>
            <a:tailEnd/>
          </a:ln>
          <a:effectLst/>
        </p:spPr>
        <p:txBody>
          <a:bodyPr wrap="none" anchor="ctr"/>
          <a:lstStyle/>
          <a:p>
            <a:endParaRPr lang="sv-SE" dirty="0"/>
          </a:p>
        </p:txBody>
      </p:sp>
      <p:sp>
        <p:nvSpPr>
          <p:cNvPr id="23555" name="Rectangle 3"/>
          <p:cNvSpPr>
            <a:spLocks noChangeArrowheads="1"/>
          </p:cNvSpPr>
          <p:nvPr/>
        </p:nvSpPr>
        <p:spPr bwMode="auto">
          <a:xfrm>
            <a:off x="0" y="0"/>
            <a:ext cx="762000" cy="6858000"/>
          </a:xfrm>
          <a:prstGeom prst="rect">
            <a:avLst/>
          </a:prstGeom>
          <a:solidFill>
            <a:srgbClr val="2E5084"/>
          </a:solidFill>
          <a:ln w="9525">
            <a:noFill/>
            <a:miter lim="800000"/>
            <a:headEnd/>
            <a:tailEnd/>
          </a:ln>
          <a:effectLst/>
        </p:spPr>
        <p:txBody>
          <a:bodyPr wrap="none" anchor="ctr"/>
          <a:lstStyle/>
          <a:p>
            <a:endParaRPr lang="sv-SE" dirty="0"/>
          </a:p>
        </p:txBody>
      </p:sp>
      <p:sp>
        <p:nvSpPr>
          <p:cNvPr id="23556" name="Rectangle 4"/>
          <p:cNvSpPr>
            <a:spLocks noChangeArrowheads="1"/>
          </p:cNvSpPr>
          <p:nvPr/>
        </p:nvSpPr>
        <p:spPr bwMode="auto">
          <a:xfrm>
            <a:off x="990600" y="304800"/>
            <a:ext cx="4038600" cy="5715000"/>
          </a:xfrm>
          <a:prstGeom prst="rect">
            <a:avLst/>
          </a:prstGeom>
          <a:noFill/>
          <a:ln w="9525">
            <a:noFill/>
            <a:miter lim="800000"/>
            <a:headEnd/>
            <a:tailEnd/>
          </a:ln>
          <a:effectLst/>
        </p:spPr>
        <p:txBody>
          <a:bodyPr/>
          <a:lstStyle/>
          <a:p>
            <a:pPr algn="ctr">
              <a:spcBef>
                <a:spcPct val="20000"/>
              </a:spcBef>
            </a:pPr>
            <a:endParaRPr lang="sv-SE" sz="1600" b="0" dirty="0">
              <a:latin typeface="Arial" charset="0"/>
            </a:endParaRPr>
          </a:p>
        </p:txBody>
      </p:sp>
      <p:pic>
        <p:nvPicPr>
          <p:cNvPr id="23557" name="Picture 5" descr="Ifo"/>
          <p:cNvPicPr>
            <a:picLocks noChangeAspect="1" noChangeArrowheads="1"/>
          </p:cNvPicPr>
          <p:nvPr/>
        </p:nvPicPr>
        <p:blipFill>
          <a:blip r:embed="rId3" cstate="print"/>
          <a:srcRect/>
          <a:stretch>
            <a:fillRect/>
          </a:stretch>
        </p:blipFill>
        <p:spPr bwMode="auto">
          <a:xfrm>
            <a:off x="228600" y="3962400"/>
            <a:ext cx="454025" cy="844550"/>
          </a:xfrm>
          <a:prstGeom prst="rect">
            <a:avLst/>
          </a:prstGeom>
          <a:noFill/>
        </p:spPr>
      </p:pic>
      <p:pic>
        <p:nvPicPr>
          <p:cNvPr id="23558" name="Picture 6" descr="Kultur och fritid"/>
          <p:cNvPicPr>
            <a:picLocks noChangeAspect="1" noChangeArrowheads="1"/>
          </p:cNvPicPr>
          <p:nvPr/>
        </p:nvPicPr>
        <p:blipFill>
          <a:blip r:embed="rId4" cstate="print"/>
          <a:srcRect/>
          <a:stretch>
            <a:fillRect/>
          </a:stretch>
        </p:blipFill>
        <p:spPr bwMode="auto">
          <a:xfrm>
            <a:off x="0" y="3352800"/>
            <a:ext cx="762000" cy="588963"/>
          </a:xfrm>
          <a:prstGeom prst="rect">
            <a:avLst/>
          </a:prstGeom>
          <a:noFill/>
        </p:spPr>
      </p:pic>
      <p:pic>
        <p:nvPicPr>
          <p:cNvPr id="23559" name="Picture 7" descr="Mot solen"/>
          <p:cNvPicPr>
            <a:picLocks noChangeAspect="1" noChangeArrowheads="1"/>
          </p:cNvPicPr>
          <p:nvPr/>
        </p:nvPicPr>
        <p:blipFill>
          <a:blip r:embed="rId5" cstate="print"/>
          <a:srcRect l="16162" r="9956"/>
          <a:stretch>
            <a:fillRect/>
          </a:stretch>
        </p:blipFill>
        <p:spPr bwMode="auto">
          <a:xfrm>
            <a:off x="0" y="4876800"/>
            <a:ext cx="762000" cy="1143000"/>
          </a:xfrm>
          <a:prstGeom prst="rect">
            <a:avLst/>
          </a:prstGeom>
          <a:noFill/>
        </p:spPr>
      </p:pic>
      <p:pic>
        <p:nvPicPr>
          <p:cNvPr id="23560" name="Picture 8" descr="Skola"/>
          <p:cNvPicPr>
            <a:picLocks noChangeAspect="1" noChangeArrowheads="1"/>
          </p:cNvPicPr>
          <p:nvPr/>
        </p:nvPicPr>
        <p:blipFill>
          <a:blip r:embed="rId6" cstate="print"/>
          <a:srcRect l="10001"/>
          <a:stretch>
            <a:fillRect/>
          </a:stretch>
        </p:blipFill>
        <p:spPr bwMode="auto">
          <a:xfrm>
            <a:off x="0" y="2743200"/>
            <a:ext cx="685800" cy="568325"/>
          </a:xfrm>
          <a:prstGeom prst="rect">
            <a:avLst/>
          </a:prstGeom>
          <a:noFill/>
        </p:spPr>
      </p:pic>
      <p:pic>
        <p:nvPicPr>
          <p:cNvPr id="23561" name="Picture 9" descr="Teknik"/>
          <p:cNvPicPr>
            <a:picLocks noChangeAspect="1" noChangeArrowheads="1"/>
          </p:cNvPicPr>
          <p:nvPr/>
        </p:nvPicPr>
        <p:blipFill>
          <a:blip r:embed="rId7" cstate="print"/>
          <a:srcRect/>
          <a:stretch>
            <a:fillRect/>
          </a:stretch>
        </p:blipFill>
        <p:spPr bwMode="auto">
          <a:xfrm>
            <a:off x="0" y="1828800"/>
            <a:ext cx="635000" cy="838200"/>
          </a:xfrm>
          <a:prstGeom prst="rect">
            <a:avLst/>
          </a:prstGeom>
          <a:noFill/>
        </p:spPr>
      </p:pic>
      <p:pic>
        <p:nvPicPr>
          <p:cNvPr id="23562" name="Picture 10" descr="Turism"/>
          <p:cNvPicPr>
            <a:picLocks noChangeAspect="1" noChangeArrowheads="1"/>
          </p:cNvPicPr>
          <p:nvPr/>
        </p:nvPicPr>
        <p:blipFill>
          <a:blip r:embed="rId8" cstate="print"/>
          <a:srcRect r="18182"/>
          <a:stretch>
            <a:fillRect/>
          </a:stretch>
        </p:blipFill>
        <p:spPr bwMode="auto">
          <a:xfrm>
            <a:off x="76200" y="1066800"/>
            <a:ext cx="685800" cy="692150"/>
          </a:xfrm>
          <a:prstGeom prst="rect">
            <a:avLst/>
          </a:prstGeom>
          <a:noFill/>
        </p:spPr>
      </p:pic>
      <p:pic>
        <p:nvPicPr>
          <p:cNvPr id="23563" name="Picture 11" descr="Näringsliv"/>
          <p:cNvPicPr>
            <a:picLocks noChangeAspect="1" noChangeArrowheads="1"/>
          </p:cNvPicPr>
          <p:nvPr/>
        </p:nvPicPr>
        <p:blipFill>
          <a:blip r:embed="rId9" cstate="print"/>
          <a:srcRect/>
          <a:stretch>
            <a:fillRect/>
          </a:stretch>
        </p:blipFill>
        <p:spPr bwMode="auto">
          <a:xfrm>
            <a:off x="76200" y="76200"/>
            <a:ext cx="360363" cy="990600"/>
          </a:xfrm>
          <a:prstGeom prst="rect">
            <a:avLst/>
          </a:prstGeom>
          <a:noFill/>
        </p:spPr>
      </p:pic>
      <p:pic>
        <p:nvPicPr>
          <p:cNvPr id="23564" name="Picture 12" descr="Kommunlogo-c (färg) vit"/>
          <p:cNvPicPr>
            <a:picLocks noChangeAspect="1" noChangeArrowheads="1"/>
          </p:cNvPicPr>
          <p:nvPr/>
        </p:nvPicPr>
        <p:blipFill>
          <a:blip r:embed="rId10" cstate="print"/>
          <a:srcRect/>
          <a:stretch>
            <a:fillRect/>
          </a:stretch>
        </p:blipFill>
        <p:spPr bwMode="auto">
          <a:xfrm>
            <a:off x="74613" y="5943600"/>
            <a:ext cx="687387" cy="723900"/>
          </a:xfrm>
          <a:prstGeom prst="rect">
            <a:avLst/>
          </a:prstGeom>
          <a:noFill/>
        </p:spPr>
      </p:pic>
      <p:sp>
        <p:nvSpPr>
          <p:cNvPr id="23566" name="Text Box 14"/>
          <p:cNvSpPr txBox="1">
            <a:spLocks noChangeArrowheads="1"/>
          </p:cNvSpPr>
          <p:nvPr/>
        </p:nvSpPr>
        <p:spPr bwMode="auto">
          <a:xfrm>
            <a:off x="4648200" y="6324600"/>
            <a:ext cx="4495800" cy="274638"/>
          </a:xfrm>
          <a:prstGeom prst="rect">
            <a:avLst/>
          </a:prstGeom>
          <a:noFill/>
          <a:ln w="9525">
            <a:noFill/>
            <a:miter lim="800000"/>
            <a:headEnd/>
            <a:tailEnd/>
          </a:ln>
          <a:effectLst/>
        </p:spPr>
        <p:txBody>
          <a:bodyPr>
            <a:spAutoFit/>
          </a:bodyPr>
          <a:lstStyle/>
          <a:p>
            <a:pPr algn="r">
              <a:spcBef>
                <a:spcPct val="50000"/>
              </a:spcBef>
            </a:pPr>
            <a:r>
              <a:rPr lang="sv-SE" sz="1200" dirty="0">
                <a:solidFill>
                  <a:schemeClr val="bg1"/>
                </a:solidFill>
                <a:latin typeface="Arial" charset="0"/>
              </a:rPr>
              <a:t>www.stromsund.se</a:t>
            </a:r>
            <a:endParaRPr lang="sv-SE" b="0" dirty="0">
              <a:solidFill>
                <a:schemeClr val="bg1"/>
              </a:solidFill>
              <a:latin typeface="BakerSignet BT" pitchFamily="34" charset="0"/>
            </a:endParaRPr>
          </a:p>
        </p:txBody>
      </p:sp>
      <p:pic>
        <p:nvPicPr>
          <p:cNvPr id="17" name="Bildobjekt 16" descr="EUflagga%20Socfond.jpg"/>
          <p:cNvPicPr>
            <a:picLocks noChangeAspect="1"/>
          </p:cNvPicPr>
          <p:nvPr/>
        </p:nvPicPr>
        <p:blipFill>
          <a:blip r:embed="rId11" cstate="print"/>
          <a:stretch>
            <a:fillRect/>
          </a:stretch>
        </p:blipFill>
        <p:spPr>
          <a:xfrm>
            <a:off x="8388424" y="5517232"/>
            <a:ext cx="606552" cy="566928"/>
          </a:xfrm>
          <a:prstGeom prst="rect">
            <a:avLst/>
          </a:prstGeom>
        </p:spPr>
      </p:pic>
      <p:sp>
        <p:nvSpPr>
          <p:cNvPr id="18" name="Rektangel 17"/>
          <p:cNvSpPr/>
          <p:nvPr/>
        </p:nvSpPr>
        <p:spPr>
          <a:xfrm>
            <a:off x="3923928" y="404664"/>
            <a:ext cx="2808312" cy="584775"/>
          </a:xfrm>
          <a:prstGeom prst="rect">
            <a:avLst/>
          </a:prstGeom>
        </p:spPr>
        <p:txBody>
          <a:bodyPr wrap="square">
            <a:spAutoFit/>
          </a:bodyPr>
          <a:lstStyle/>
          <a:p>
            <a:r>
              <a:rPr lang="sv-SE" sz="3200" dirty="0" smtClean="0">
                <a:latin typeface="Arial" pitchFamily="34" charset="0"/>
                <a:cs typeface="Arial" pitchFamily="34" charset="0"/>
              </a:rPr>
              <a:t>Jämställdhet</a:t>
            </a:r>
            <a:endParaRPr lang="sv-SE" sz="3200" dirty="0">
              <a:latin typeface="Arial" pitchFamily="34" charset="0"/>
              <a:cs typeface="Arial" pitchFamily="34" charset="0"/>
            </a:endParaRPr>
          </a:p>
        </p:txBody>
      </p:sp>
      <p:sp>
        <p:nvSpPr>
          <p:cNvPr id="19" name="Rektangel 18"/>
          <p:cNvSpPr/>
          <p:nvPr/>
        </p:nvSpPr>
        <p:spPr>
          <a:xfrm>
            <a:off x="971600" y="1340768"/>
            <a:ext cx="8172400" cy="1323439"/>
          </a:xfrm>
          <a:prstGeom prst="rect">
            <a:avLst/>
          </a:prstGeom>
        </p:spPr>
        <p:txBody>
          <a:bodyPr wrap="square">
            <a:spAutoFit/>
          </a:bodyPr>
          <a:lstStyle/>
          <a:p>
            <a:pPr>
              <a:buFont typeface="Arial" pitchFamily="34" charset="0"/>
              <a:buChar char="•"/>
            </a:pPr>
            <a:endParaRPr lang="sv-SE" sz="2000" dirty="0" smtClean="0">
              <a:latin typeface="Arial" pitchFamily="34" charset="0"/>
              <a:cs typeface="Arial" pitchFamily="34" charset="0"/>
            </a:endParaRPr>
          </a:p>
          <a:p>
            <a:endParaRPr lang="sv-SE" sz="2000" dirty="0" smtClean="0">
              <a:latin typeface="Arial" pitchFamily="34" charset="0"/>
              <a:cs typeface="Arial" pitchFamily="34" charset="0"/>
            </a:endParaRPr>
          </a:p>
          <a:p>
            <a:endParaRPr lang="sv-SE" sz="2000" dirty="0" smtClean="0">
              <a:latin typeface="Arial" pitchFamily="34" charset="0"/>
              <a:cs typeface="Arial" pitchFamily="34" charset="0"/>
            </a:endParaRPr>
          </a:p>
          <a:p>
            <a:pPr>
              <a:buFont typeface="Arial" pitchFamily="34" charset="0"/>
              <a:buChar char="•"/>
            </a:pPr>
            <a:endParaRPr lang="sv-SE" sz="2000" dirty="0">
              <a:latin typeface="Arial" pitchFamily="34" charset="0"/>
              <a:cs typeface="Arial" pitchFamily="34" charset="0"/>
            </a:endParaRPr>
          </a:p>
        </p:txBody>
      </p:sp>
      <p:sp>
        <p:nvSpPr>
          <p:cNvPr id="20" name="Rubrik 19"/>
          <p:cNvSpPr>
            <a:spLocks noGrp="1"/>
          </p:cNvSpPr>
          <p:nvPr>
            <p:ph type="title"/>
          </p:nvPr>
        </p:nvSpPr>
        <p:spPr/>
        <p:txBody>
          <a:bodyPr/>
          <a:lstStyle/>
          <a:p>
            <a:endParaRPr lang="sv-SE" dirty="0"/>
          </a:p>
        </p:txBody>
      </p:sp>
      <p:sp>
        <p:nvSpPr>
          <p:cNvPr id="21" name="Platshållare för innehåll 20"/>
          <p:cNvSpPr>
            <a:spLocks noGrp="1"/>
          </p:cNvSpPr>
          <p:nvPr>
            <p:ph idx="1"/>
          </p:nvPr>
        </p:nvSpPr>
        <p:spPr/>
        <p:txBody>
          <a:bodyPr/>
          <a:lstStyle/>
          <a:p>
            <a:r>
              <a:rPr lang="sv-SE" sz="1800" b="1" dirty="0" smtClean="0">
                <a:latin typeface="Arial" pitchFamily="34" charset="0"/>
                <a:cs typeface="Arial" pitchFamily="34" charset="0"/>
              </a:rPr>
              <a:t>4R-metoden: </a:t>
            </a:r>
            <a:r>
              <a:rPr lang="sv-SE" sz="1800" b="1" dirty="0" err="1" smtClean="0">
                <a:latin typeface="Arial" pitchFamily="34" charset="0"/>
                <a:cs typeface="Arial" pitchFamily="34" charset="0"/>
              </a:rPr>
              <a:t>Representation,Resursfördelning,Realia,Realisera</a:t>
            </a:r>
            <a:endParaRPr lang="sv-SE" sz="1800" b="1" dirty="0" smtClean="0">
              <a:latin typeface="Arial" pitchFamily="34" charset="0"/>
              <a:cs typeface="Arial" pitchFamily="34" charset="0"/>
            </a:endParaRPr>
          </a:p>
          <a:p>
            <a:r>
              <a:rPr lang="sv-SE" sz="1800" b="1" dirty="0" smtClean="0">
                <a:latin typeface="Arial" pitchFamily="34" charset="0"/>
                <a:cs typeface="Arial" pitchFamily="34" charset="0"/>
              </a:rPr>
              <a:t>Fler kvinnor än män, omvänd fördelning hos AF</a:t>
            </a:r>
          </a:p>
          <a:p>
            <a:r>
              <a:rPr lang="sv-SE" sz="1800" b="1" dirty="0" smtClean="0">
                <a:latin typeface="Arial" pitchFamily="34" charset="0"/>
                <a:cs typeface="Arial" pitchFamily="34" charset="0"/>
              </a:rPr>
              <a:t>Deltid vanligare bland kvinnor</a:t>
            </a:r>
          </a:p>
          <a:p>
            <a:r>
              <a:rPr lang="sv-SE" sz="1800" b="1" dirty="0" smtClean="0">
                <a:latin typeface="Arial" pitchFamily="34" charset="0"/>
                <a:cs typeface="Arial" pitchFamily="34" charset="0"/>
              </a:rPr>
              <a:t>Traditionella könsmönster speglas i valet av praktikplats</a:t>
            </a:r>
          </a:p>
          <a:p>
            <a:r>
              <a:rPr lang="sv-SE" sz="1800" b="1" dirty="0" smtClean="0">
                <a:latin typeface="Arial" pitchFamily="34" charset="0"/>
                <a:cs typeface="Arial" pitchFamily="34" charset="0"/>
              </a:rPr>
              <a:t>Högre andel män ut i arbete på kortare sikt</a:t>
            </a:r>
          </a:p>
          <a:p>
            <a:r>
              <a:rPr lang="sv-SE" sz="1800" b="1" dirty="0" smtClean="0">
                <a:latin typeface="Arial" pitchFamily="34" charset="0"/>
                <a:cs typeface="Arial" pitchFamily="34" charset="0"/>
              </a:rPr>
              <a:t>Fler kvinnor med kompletterande insatser</a:t>
            </a:r>
          </a:p>
          <a:p>
            <a:r>
              <a:rPr lang="sv-SE" sz="1800" b="1" dirty="0" smtClean="0">
                <a:latin typeface="Arial" pitchFamily="34" charset="0"/>
                <a:cs typeface="Arial" pitchFamily="34" charset="0"/>
              </a:rPr>
              <a:t>Jämnare fördelning mot slutet av projektet</a:t>
            </a:r>
          </a:p>
          <a:p>
            <a:endParaRPr lang="sv-SE" dirty="0"/>
          </a:p>
        </p:txBody>
      </p:sp>
      <p:pic>
        <p:nvPicPr>
          <p:cNvPr id="22" name="Bildobjekt 21" descr="EUflagga%20Socfond.jpg"/>
          <p:cNvPicPr>
            <a:picLocks noChangeAspect="1"/>
          </p:cNvPicPr>
          <p:nvPr/>
        </p:nvPicPr>
        <p:blipFill>
          <a:blip r:embed="rId11" cstate="print"/>
          <a:stretch>
            <a:fillRect/>
          </a:stretch>
        </p:blipFill>
        <p:spPr>
          <a:xfrm>
            <a:off x="7668344" y="5550728"/>
            <a:ext cx="1475656" cy="1307272"/>
          </a:xfrm>
          <a:prstGeom prst="rect">
            <a:avLst/>
          </a:prstGeom>
        </p:spPr>
      </p:pic>
      <p:pic>
        <p:nvPicPr>
          <p:cNvPr id="36868" name="Picture 4" descr="J:\Gruppmappar\AKK\Logga\Arbetskraftskoordinator.gif"/>
          <p:cNvPicPr>
            <a:picLocks noChangeAspect="1" noChangeArrowheads="1"/>
          </p:cNvPicPr>
          <p:nvPr/>
        </p:nvPicPr>
        <p:blipFill>
          <a:blip r:embed="rId12" cstate="print"/>
          <a:srcRect/>
          <a:stretch>
            <a:fillRect/>
          </a:stretch>
        </p:blipFill>
        <p:spPr bwMode="auto">
          <a:xfrm>
            <a:off x="7740352" y="188640"/>
            <a:ext cx="1295400" cy="1162050"/>
          </a:xfrm>
          <a:prstGeom prst="rect">
            <a:avLst/>
          </a:prstGeom>
          <a:noFill/>
        </p:spPr>
      </p:pic>
      <p:pic>
        <p:nvPicPr>
          <p:cNvPr id="23" name="Picture 4" descr="J:\Gruppmappar\AKK\Logga\Arbetskraftskoordinator.gif"/>
          <p:cNvPicPr>
            <a:picLocks noChangeAspect="1" noChangeArrowheads="1"/>
          </p:cNvPicPr>
          <p:nvPr/>
        </p:nvPicPr>
        <p:blipFill>
          <a:blip r:embed="rId12" cstate="print"/>
          <a:srcRect/>
          <a:stretch>
            <a:fillRect/>
          </a:stretch>
        </p:blipFill>
        <p:spPr bwMode="auto">
          <a:xfrm>
            <a:off x="7848600" y="188640"/>
            <a:ext cx="1295400" cy="116205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152400" y="6248400"/>
            <a:ext cx="8991600" cy="609600"/>
          </a:xfrm>
          <a:prstGeom prst="rect">
            <a:avLst/>
          </a:prstGeom>
          <a:solidFill>
            <a:srgbClr val="2E5084"/>
          </a:solidFill>
          <a:ln w="9525">
            <a:noFill/>
            <a:miter lim="800000"/>
            <a:headEnd/>
            <a:tailEnd/>
          </a:ln>
          <a:effectLst/>
        </p:spPr>
        <p:txBody>
          <a:bodyPr wrap="none" anchor="ctr"/>
          <a:lstStyle/>
          <a:p>
            <a:endParaRPr lang="sv-SE" dirty="0"/>
          </a:p>
        </p:txBody>
      </p:sp>
      <p:sp>
        <p:nvSpPr>
          <p:cNvPr id="23555" name="Rectangle 3"/>
          <p:cNvSpPr>
            <a:spLocks noChangeArrowheads="1"/>
          </p:cNvSpPr>
          <p:nvPr/>
        </p:nvSpPr>
        <p:spPr bwMode="auto">
          <a:xfrm>
            <a:off x="0" y="0"/>
            <a:ext cx="762000" cy="6858000"/>
          </a:xfrm>
          <a:prstGeom prst="rect">
            <a:avLst/>
          </a:prstGeom>
          <a:solidFill>
            <a:srgbClr val="2E5084"/>
          </a:solidFill>
          <a:ln w="9525">
            <a:noFill/>
            <a:miter lim="800000"/>
            <a:headEnd/>
            <a:tailEnd/>
          </a:ln>
          <a:effectLst/>
        </p:spPr>
        <p:txBody>
          <a:bodyPr wrap="none" anchor="ctr"/>
          <a:lstStyle/>
          <a:p>
            <a:endParaRPr lang="sv-SE" dirty="0"/>
          </a:p>
        </p:txBody>
      </p:sp>
      <p:sp>
        <p:nvSpPr>
          <p:cNvPr id="23556" name="Rectangle 4"/>
          <p:cNvSpPr>
            <a:spLocks noChangeArrowheads="1"/>
          </p:cNvSpPr>
          <p:nvPr/>
        </p:nvSpPr>
        <p:spPr bwMode="auto">
          <a:xfrm>
            <a:off x="990600" y="304800"/>
            <a:ext cx="4038600" cy="5715000"/>
          </a:xfrm>
          <a:prstGeom prst="rect">
            <a:avLst/>
          </a:prstGeom>
          <a:noFill/>
          <a:ln w="9525">
            <a:noFill/>
            <a:miter lim="800000"/>
            <a:headEnd/>
            <a:tailEnd/>
          </a:ln>
          <a:effectLst/>
        </p:spPr>
        <p:txBody>
          <a:bodyPr/>
          <a:lstStyle/>
          <a:p>
            <a:pPr algn="ctr">
              <a:spcBef>
                <a:spcPct val="20000"/>
              </a:spcBef>
            </a:pPr>
            <a:endParaRPr lang="sv-SE" sz="1600" b="0" dirty="0">
              <a:latin typeface="Arial" charset="0"/>
            </a:endParaRPr>
          </a:p>
        </p:txBody>
      </p:sp>
      <p:pic>
        <p:nvPicPr>
          <p:cNvPr id="23557" name="Picture 5" descr="Ifo"/>
          <p:cNvPicPr>
            <a:picLocks noChangeAspect="1" noChangeArrowheads="1"/>
          </p:cNvPicPr>
          <p:nvPr/>
        </p:nvPicPr>
        <p:blipFill>
          <a:blip r:embed="rId3" cstate="print"/>
          <a:srcRect/>
          <a:stretch>
            <a:fillRect/>
          </a:stretch>
        </p:blipFill>
        <p:spPr bwMode="auto">
          <a:xfrm>
            <a:off x="228600" y="3962400"/>
            <a:ext cx="454025" cy="844550"/>
          </a:xfrm>
          <a:prstGeom prst="rect">
            <a:avLst/>
          </a:prstGeom>
          <a:noFill/>
        </p:spPr>
      </p:pic>
      <p:pic>
        <p:nvPicPr>
          <p:cNvPr id="23558" name="Picture 6" descr="Kultur och fritid"/>
          <p:cNvPicPr>
            <a:picLocks noChangeAspect="1" noChangeArrowheads="1"/>
          </p:cNvPicPr>
          <p:nvPr/>
        </p:nvPicPr>
        <p:blipFill>
          <a:blip r:embed="rId4" cstate="print"/>
          <a:srcRect/>
          <a:stretch>
            <a:fillRect/>
          </a:stretch>
        </p:blipFill>
        <p:spPr bwMode="auto">
          <a:xfrm>
            <a:off x="0" y="3352800"/>
            <a:ext cx="762000" cy="588963"/>
          </a:xfrm>
          <a:prstGeom prst="rect">
            <a:avLst/>
          </a:prstGeom>
          <a:noFill/>
        </p:spPr>
      </p:pic>
      <p:pic>
        <p:nvPicPr>
          <p:cNvPr id="23559" name="Picture 7" descr="Mot solen"/>
          <p:cNvPicPr>
            <a:picLocks noChangeAspect="1" noChangeArrowheads="1"/>
          </p:cNvPicPr>
          <p:nvPr/>
        </p:nvPicPr>
        <p:blipFill>
          <a:blip r:embed="rId5" cstate="print"/>
          <a:srcRect l="16162" r="9956"/>
          <a:stretch>
            <a:fillRect/>
          </a:stretch>
        </p:blipFill>
        <p:spPr bwMode="auto">
          <a:xfrm>
            <a:off x="0" y="4876800"/>
            <a:ext cx="762000" cy="1143000"/>
          </a:xfrm>
          <a:prstGeom prst="rect">
            <a:avLst/>
          </a:prstGeom>
          <a:noFill/>
        </p:spPr>
      </p:pic>
      <p:pic>
        <p:nvPicPr>
          <p:cNvPr id="23560" name="Picture 8" descr="Skola"/>
          <p:cNvPicPr>
            <a:picLocks noChangeAspect="1" noChangeArrowheads="1"/>
          </p:cNvPicPr>
          <p:nvPr/>
        </p:nvPicPr>
        <p:blipFill>
          <a:blip r:embed="rId6" cstate="print"/>
          <a:srcRect l="10001"/>
          <a:stretch>
            <a:fillRect/>
          </a:stretch>
        </p:blipFill>
        <p:spPr bwMode="auto">
          <a:xfrm>
            <a:off x="0" y="2743200"/>
            <a:ext cx="685800" cy="568325"/>
          </a:xfrm>
          <a:prstGeom prst="rect">
            <a:avLst/>
          </a:prstGeom>
          <a:noFill/>
        </p:spPr>
      </p:pic>
      <p:pic>
        <p:nvPicPr>
          <p:cNvPr id="23561" name="Picture 9" descr="Teknik"/>
          <p:cNvPicPr>
            <a:picLocks noChangeAspect="1" noChangeArrowheads="1"/>
          </p:cNvPicPr>
          <p:nvPr/>
        </p:nvPicPr>
        <p:blipFill>
          <a:blip r:embed="rId7" cstate="print"/>
          <a:srcRect/>
          <a:stretch>
            <a:fillRect/>
          </a:stretch>
        </p:blipFill>
        <p:spPr bwMode="auto">
          <a:xfrm>
            <a:off x="0" y="1828800"/>
            <a:ext cx="635000" cy="838200"/>
          </a:xfrm>
          <a:prstGeom prst="rect">
            <a:avLst/>
          </a:prstGeom>
          <a:noFill/>
        </p:spPr>
      </p:pic>
      <p:pic>
        <p:nvPicPr>
          <p:cNvPr id="23562" name="Picture 10" descr="Turism"/>
          <p:cNvPicPr>
            <a:picLocks noChangeAspect="1" noChangeArrowheads="1"/>
          </p:cNvPicPr>
          <p:nvPr/>
        </p:nvPicPr>
        <p:blipFill>
          <a:blip r:embed="rId8" cstate="print"/>
          <a:srcRect r="18182"/>
          <a:stretch>
            <a:fillRect/>
          </a:stretch>
        </p:blipFill>
        <p:spPr bwMode="auto">
          <a:xfrm>
            <a:off x="76200" y="1066800"/>
            <a:ext cx="685800" cy="692150"/>
          </a:xfrm>
          <a:prstGeom prst="rect">
            <a:avLst/>
          </a:prstGeom>
          <a:noFill/>
        </p:spPr>
      </p:pic>
      <p:pic>
        <p:nvPicPr>
          <p:cNvPr id="23563" name="Picture 11" descr="Näringsliv"/>
          <p:cNvPicPr>
            <a:picLocks noChangeAspect="1" noChangeArrowheads="1"/>
          </p:cNvPicPr>
          <p:nvPr/>
        </p:nvPicPr>
        <p:blipFill>
          <a:blip r:embed="rId9" cstate="print"/>
          <a:srcRect/>
          <a:stretch>
            <a:fillRect/>
          </a:stretch>
        </p:blipFill>
        <p:spPr bwMode="auto">
          <a:xfrm>
            <a:off x="76200" y="76200"/>
            <a:ext cx="360363" cy="990600"/>
          </a:xfrm>
          <a:prstGeom prst="rect">
            <a:avLst/>
          </a:prstGeom>
          <a:noFill/>
        </p:spPr>
      </p:pic>
      <p:pic>
        <p:nvPicPr>
          <p:cNvPr id="23564" name="Picture 12" descr="Kommunlogo-c (färg) vit"/>
          <p:cNvPicPr>
            <a:picLocks noChangeAspect="1" noChangeArrowheads="1"/>
          </p:cNvPicPr>
          <p:nvPr/>
        </p:nvPicPr>
        <p:blipFill>
          <a:blip r:embed="rId10" cstate="print"/>
          <a:srcRect/>
          <a:stretch>
            <a:fillRect/>
          </a:stretch>
        </p:blipFill>
        <p:spPr bwMode="auto">
          <a:xfrm>
            <a:off x="74613" y="5943600"/>
            <a:ext cx="687387" cy="723900"/>
          </a:xfrm>
          <a:prstGeom prst="rect">
            <a:avLst/>
          </a:prstGeom>
          <a:noFill/>
        </p:spPr>
      </p:pic>
      <p:sp>
        <p:nvSpPr>
          <p:cNvPr id="23566" name="Text Box 14"/>
          <p:cNvSpPr txBox="1">
            <a:spLocks noChangeArrowheads="1"/>
          </p:cNvSpPr>
          <p:nvPr/>
        </p:nvSpPr>
        <p:spPr bwMode="auto">
          <a:xfrm>
            <a:off x="4648200" y="6324600"/>
            <a:ext cx="4495800" cy="274638"/>
          </a:xfrm>
          <a:prstGeom prst="rect">
            <a:avLst/>
          </a:prstGeom>
          <a:noFill/>
          <a:ln w="9525">
            <a:noFill/>
            <a:miter lim="800000"/>
            <a:headEnd/>
            <a:tailEnd/>
          </a:ln>
          <a:effectLst/>
        </p:spPr>
        <p:txBody>
          <a:bodyPr>
            <a:spAutoFit/>
          </a:bodyPr>
          <a:lstStyle/>
          <a:p>
            <a:pPr algn="r">
              <a:spcBef>
                <a:spcPct val="50000"/>
              </a:spcBef>
            </a:pPr>
            <a:r>
              <a:rPr lang="sv-SE" sz="1200" dirty="0">
                <a:solidFill>
                  <a:schemeClr val="bg1"/>
                </a:solidFill>
                <a:latin typeface="Arial" charset="0"/>
              </a:rPr>
              <a:t>www.stromsund.se</a:t>
            </a:r>
            <a:endParaRPr lang="sv-SE" b="0" dirty="0">
              <a:solidFill>
                <a:schemeClr val="bg1"/>
              </a:solidFill>
              <a:latin typeface="BakerSignet BT" pitchFamily="34" charset="0"/>
            </a:endParaRPr>
          </a:p>
        </p:txBody>
      </p:sp>
      <p:pic>
        <p:nvPicPr>
          <p:cNvPr id="17" name="Bildobjekt 16" descr="EUflagga%20Socfond.jpg"/>
          <p:cNvPicPr>
            <a:picLocks noChangeAspect="1"/>
          </p:cNvPicPr>
          <p:nvPr/>
        </p:nvPicPr>
        <p:blipFill>
          <a:blip r:embed="rId11" cstate="print"/>
          <a:stretch>
            <a:fillRect/>
          </a:stretch>
        </p:blipFill>
        <p:spPr>
          <a:xfrm>
            <a:off x="8388424" y="5517232"/>
            <a:ext cx="606552" cy="566928"/>
          </a:xfrm>
          <a:prstGeom prst="rect">
            <a:avLst/>
          </a:prstGeom>
        </p:spPr>
      </p:pic>
      <p:sp>
        <p:nvSpPr>
          <p:cNvPr id="18" name="Rektangel 17"/>
          <p:cNvSpPr/>
          <p:nvPr/>
        </p:nvSpPr>
        <p:spPr>
          <a:xfrm>
            <a:off x="3923928" y="404664"/>
            <a:ext cx="4104456" cy="584775"/>
          </a:xfrm>
          <a:prstGeom prst="rect">
            <a:avLst/>
          </a:prstGeom>
        </p:spPr>
        <p:txBody>
          <a:bodyPr wrap="square">
            <a:spAutoFit/>
          </a:bodyPr>
          <a:lstStyle/>
          <a:p>
            <a:r>
              <a:rPr lang="sv-SE" sz="3200" dirty="0" smtClean="0">
                <a:latin typeface="Arial" pitchFamily="34" charset="0"/>
                <a:cs typeface="Arial" pitchFamily="34" charset="0"/>
              </a:rPr>
              <a:t>Tillgänglighet</a:t>
            </a:r>
            <a:endParaRPr lang="sv-SE" sz="3200" dirty="0">
              <a:latin typeface="Arial" pitchFamily="34" charset="0"/>
              <a:cs typeface="Arial" pitchFamily="34" charset="0"/>
            </a:endParaRPr>
          </a:p>
        </p:txBody>
      </p:sp>
      <p:sp>
        <p:nvSpPr>
          <p:cNvPr id="19" name="Rektangel 18"/>
          <p:cNvSpPr/>
          <p:nvPr/>
        </p:nvSpPr>
        <p:spPr>
          <a:xfrm>
            <a:off x="971600" y="1340768"/>
            <a:ext cx="8172400" cy="707886"/>
          </a:xfrm>
          <a:prstGeom prst="rect">
            <a:avLst/>
          </a:prstGeom>
        </p:spPr>
        <p:txBody>
          <a:bodyPr wrap="square">
            <a:spAutoFit/>
          </a:bodyPr>
          <a:lstStyle/>
          <a:p>
            <a:pPr>
              <a:buFont typeface="Arial" pitchFamily="34" charset="0"/>
              <a:buChar char="•"/>
            </a:pPr>
            <a:endParaRPr lang="sv-SE" sz="2000" dirty="0" smtClean="0">
              <a:latin typeface="Arial" pitchFamily="34" charset="0"/>
              <a:cs typeface="Arial" pitchFamily="34" charset="0"/>
            </a:endParaRPr>
          </a:p>
          <a:p>
            <a:endParaRPr lang="sv-SE" sz="2000" dirty="0" smtClean="0">
              <a:latin typeface="Arial" pitchFamily="34" charset="0"/>
              <a:cs typeface="Arial" pitchFamily="34" charset="0"/>
            </a:endParaRPr>
          </a:p>
        </p:txBody>
      </p:sp>
      <p:sp>
        <p:nvSpPr>
          <p:cNvPr id="22" name="Rubrik 21"/>
          <p:cNvSpPr>
            <a:spLocks noGrp="1"/>
          </p:cNvSpPr>
          <p:nvPr>
            <p:ph type="title"/>
          </p:nvPr>
        </p:nvSpPr>
        <p:spPr/>
        <p:txBody>
          <a:bodyPr/>
          <a:lstStyle/>
          <a:p>
            <a:endParaRPr lang="sv-SE" dirty="0"/>
          </a:p>
        </p:txBody>
      </p:sp>
      <p:sp>
        <p:nvSpPr>
          <p:cNvPr id="23" name="Platshållare för innehåll 22"/>
          <p:cNvSpPr>
            <a:spLocks noGrp="1"/>
          </p:cNvSpPr>
          <p:nvPr>
            <p:ph idx="1"/>
          </p:nvPr>
        </p:nvSpPr>
        <p:spPr/>
        <p:txBody>
          <a:bodyPr/>
          <a:lstStyle/>
          <a:p>
            <a:r>
              <a:rPr lang="sv-SE" sz="1800" b="1" dirty="0" smtClean="0">
                <a:latin typeface="Arial" pitchFamily="34" charset="0"/>
                <a:cs typeface="Arial" pitchFamily="34" charset="0"/>
              </a:rPr>
              <a:t>Rätt plats från början minskar anpassningsbehoven</a:t>
            </a:r>
          </a:p>
          <a:p>
            <a:endParaRPr lang="sv-SE" sz="1800" b="1" dirty="0" smtClean="0">
              <a:latin typeface="Arial" pitchFamily="34" charset="0"/>
              <a:cs typeface="Arial" pitchFamily="34" charset="0"/>
            </a:endParaRPr>
          </a:p>
          <a:p>
            <a:r>
              <a:rPr lang="sv-SE" sz="1800" b="1" dirty="0" smtClean="0">
                <a:latin typeface="Arial" pitchFamily="34" charset="0"/>
                <a:cs typeface="Arial" pitchFamily="34" charset="0"/>
              </a:rPr>
              <a:t>Anpassningar ( Arbetsuppgifter, miljö, arbetstid </a:t>
            </a:r>
            <a:r>
              <a:rPr lang="sv-SE" sz="1800" b="1" dirty="0" err="1" smtClean="0">
                <a:latin typeface="Arial" pitchFamily="34" charset="0"/>
                <a:cs typeface="Arial" pitchFamily="34" charset="0"/>
              </a:rPr>
              <a:t>etc</a:t>
            </a:r>
            <a:r>
              <a:rPr lang="sv-SE" sz="1800" b="1" dirty="0" smtClean="0">
                <a:latin typeface="Arial" pitchFamily="34" charset="0"/>
                <a:cs typeface="Arial" pitchFamily="34" charset="0"/>
              </a:rPr>
              <a:t>)</a:t>
            </a:r>
          </a:p>
          <a:p>
            <a:endParaRPr lang="sv-SE" sz="1800" b="1" dirty="0" smtClean="0">
              <a:latin typeface="Arial" pitchFamily="34" charset="0"/>
              <a:cs typeface="Arial" pitchFamily="34" charset="0"/>
            </a:endParaRPr>
          </a:p>
          <a:p>
            <a:r>
              <a:rPr lang="sv-SE" sz="1800" b="1" dirty="0" smtClean="0">
                <a:latin typeface="Arial" pitchFamily="34" charset="0"/>
                <a:cs typeface="Arial" pitchFamily="34" charset="0"/>
              </a:rPr>
              <a:t>Konkreta exempel: Arbetsstol, </a:t>
            </a:r>
            <a:r>
              <a:rPr lang="sv-SE" sz="1800" b="1" dirty="0" err="1" smtClean="0">
                <a:latin typeface="Arial" pitchFamily="34" charset="0"/>
                <a:cs typeface="Arial" pitchFamily="34" charset="0"/>
              </a:rPr>
              <a:t>vilorum,flextid,tystnad</a:t>
            </a:r>
            <a:endParaRPr lang="sv-SE" sz="1800" b="1" dirty="0" smtClean="0">
              <a:latin typeface="Arial" pitchFamily="34" charset="0"/>
              <a:cs typeface="Arial" pitchFamily="34" charset="0"/>
            </a:endParaRPr>
          </a:p>
          <a:p>
            <a:endParaRPr lang="sv-SE" sz="1800" b="1" dirty="0" smtClean="0">
              <a:latin typeface="Arial" pitchFamily="34" charset="0"/>
              <a:cs typeface="Arial" pitchFamily="34" charset="0"/>
            </a:endParaRPr>
          </a:p>
          <a:p>
            <a:r>
              <a:rPr lang="sv-SE" sz="1800" b="1" dirty="0" err="1" smtClean="0">
                <a:latin typeface="Arial" pitchFamily="34" charset="0"/>
                <a:cs typeface="Arial" pitchFamily="34" charset="0"/>
              </a:rPr>
              <a:t>Handisam</a:t>
            </a:r>
            <a:r>
              <a:rPr lang="sv-SE" sz="1800" b="1" dirty="0" smtClean="0">
                <a:latin typeface="Arial" pitchFamily="34" charset="0"/>
                <a:cs typeface="Arial" pitchFamily="34" charset="0"/>
              </a:rPr>
              <a:t>, utbildningar, </a:t>
            </a:r>
            <a:r>
              <a:rPr lang="sv-SE" sz="1800" b="1" dirty="0" err="1" smtClean="0">
                <a:latin typeface="Arial" pitchFamily="34" charset="0"/>
                <a:cs typeface="Arial" pitchFamily="34" charset="0"/>
              </a:rPr>
              <a:t>Attention</a:t>
            </a:r>
            <a:r>
              <a:rPr lang="sv-SE" sz="1800" b="1" dirty="0" smtClean="0">
                <a:latin typeface="Arial" pitchFamily="34" charset="0"/>
                <a:cs typeface="Arial" pitchFamily="34" charset="0"/>
              </a:rPr>
              <a:t> och </a:t>
            </a:r>
            <a:r>
              <a:rPr lang="sv-SE" sz="1800" b="1" dirty="0" err="1" smtClean="0">
                <a:latin typeface="Arial" pitchFamily="34" charset="0"/>
                <a:cs typeface="Arial" pitchFamily="34" charset="0"/>
              </a:rPr>
              <a:t>processstöd</a:t>
            </a:r>
            <a:endParaRPr lang="sv-SE" sz="1800" b="1" dirty="0" smtClean="0">
              <a:latin typeface="Arial" pitchFamily="34" charset="0"/>
              <a:cs typeface="Arial" pitchFamily="34" charset="0"/>
            </a:endParaRPr>
          </a:p>
          <a:p>
            <a:endParaRPr lang="sv-SE" sz="1800" b="1" dirty="0">
              <a:latin typeface="Arial" pitchFamily="34" charset="0"/>
              <a:cs typeface="Arial" pitchFamily="34" charset="0"/>
            </a:endParaRPr>
          </a:p>
        </p:txBody>
      </p:sp>
      <p:pic>
        <p:nvPicPr>
          <p:cNvPr id="24" name="Bildobjekt 23" descr="EUflagga%20Socfond.jpg"/>
          <p:cNvPicPr>
            <a:picLocks noChangeAspect="1"/>
          </p:cNvPicPr>
          <p:nvPr/>
        </p:nvPicPr>
        <p:blipFill>
          <a:blip r:embed="rId11" cstate="print"/>
          <a:stretch>
            <a:fillRect/>
          </a:stretch>
        </p:blipFill>
        <p:spPr>
          <a:xfrm>
            <a:off x="7668344" y="5550728"/>
            <a:ext cx="1475656" cy="1307272"/>
          </a:xfrm>
          <a:prstGeom prst="rect">
            <a:avLst/>
          </a:prstGeom>
        </p:spPr>
      </p:pic>
      <p:pic>
        <p:nvPicPr>
          <p:cNvPr id="20" name="Picture 4" descr="J:\Gruppmappar\AKK\Logga\Arbetskraftskoordinator.gif"/>
          <p:cNvPicPr>
            <a:picLocks noChangeAspect="1" noChangeArrowheads="1"/>
          </p:cNvPicPr>
          <p:nvPr/>
        </p:nvPicPr>
        <p:blipFill>
          <a:blip r:embed="rId12" cstate="print"/>
          <a:srcRect/>
          <a:stretch>
            <a:fillRect/>
          </a:stretch>
        </p:blipFill>
        <p:spPr bwMode="auto">
          <a:xfrm>
            <a:off x="7848600" y="188640"/>
            <a:ext cx="1295400" cy="11620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152400" y="6248400"/>
            <a:ext cx="8991600" cy="609600"/>
          </a:xfrm>
          <a:prstGeom prst="rect">
            <a:avLst/>
          </a:prstGeom>
          <a:solidFill>
            <a:srgbClr val="2E5084"/>
          </a:solidFill>
          <a:ln w="9525">
            <a:noFill/>
            <a:miter lim="800000"/>
            <a:headEnd/>
            <a:tailEnd/>
          </a:ln>
          <a:effectLst/>
        </p:spPr>
        <p:txBody>
          <a:bodyPr wrap="none" anchor="ctr"/>
          <a:lstStyle/>
          <a:p>
            <a:endParaRPr lang="sv-SE" dirty="0"/>
          </a:p>
        </p:txBody>
      </p:sp>
      <p:sp>
        <p:nvSpPr>
          <p:cNvPr id="23555" name="Rectangle 3"/>
          <p:cNvSpPr>
            <a:spLocks noChangeArrowheads="1"/>
          </p:cNvSpPr>
          <p:nvPr/>
        </p:nvSpPr>
        <p:spPr bwMode="auto">
          <a:xfrm>
            <a:off x="0" y="0"/>
            <a:ext cx="762000" cy="6858000"/>
          </a:xfrm>
          <a:prstGeom prst="rect">
            <a:avLst/>
          </a:prstGeom>
          <a:solidFill>
            <a:srgbClr val="2E5084"/>
          </a:solidFill>
          <a:ln w="9525">
            <a:noFill/>
            <a:miter lim="800000"/>
            <a:headEnd/>
            <a:tailEnd/>
          </a:ln>
          <a:effectLst/>
        </p:spPr>
        <p:txBody>
          <a:bodyPr wrap="none" anchor="ctr"/>
          <a:lstStyle/>
          <a:p>
            <a:endParaRPr lang="sv-SE" dirty="0"/>
          </a:p>
        </p:txBody>
      </p:sp>
      <p:sp>
        <p:nvSpPr>
          <p:cNvPr id="23556" name="Rectangle 4"/>
          <p:cNvSpPr>
            <a:spLocks noChangeArrowheads="1"/>
          </p:cNvSpPr>
          <p:nvPr/>
        </p:nvSpPr>
        <p:spPr bwMode="auto">
          <a:xfrm>
            <a:off x="990600" y="304800"/>
            <a:ext cx="4038600" cy="5715000"/>
          </a:xfrm>
          <a:prstGeom prst="rect">
            <a:avLst/>
          </a:prstGeom>
          <a:noFill/>
          <a:ln w="9525">
            <a:noFill/>
            <a:miter lim="800000"/>
            <a:headEnd/>
            <a:tailEnd/>
          </a:ln>
          <a:effectLst/>
        </p:spPr>
        <p:txBody>
          <a:bodyPr/>
          <a:lstStyle/>
          <a:p>
            <a:pPr algn="ctr">
              <a:spcBef>
                <a:spcPct val="20000"/>
              </a:spcBef>
            </a:pPr>
            <a:endParaRPr lang="sv-SE" sz="1600" b="0" dirty="0">
              <a:latin typeface="Arial" charset="0"/>
            </a:endParaRPr>
          </a:p>
        </p:txBody>
      </p:sp>
      <p:pic>
        <p:nvPicPr>
          <p:cNvPr id="23557" name="Picture 5" descr="Ifo"/>
          <p:cNvPicPr>
            <a:picLocks noChangeAspect="1" noChangeArrowheads="1"/>
          </p:cNvPicPr>
          <p:nvPr/>
        </p:nvPicPr>
        <p:blipFill>
          <a:blip r:embed="rId3" cstate="print"/>
          <a:srcRect/>
          <a:stretch>
            <a:fillRect/>
          </a:stretch>
        </p:blipFill>
        <p:spPr bwMode="auto">
          <a:xfrm>
            <a:off x="228600" y="3962400"/>
            <a:ext cx="454025" cy="844550"/>
          </a:xfrm>
          <a:prstGeom prst="rect">
            <a:avLst/>
          </a:prstGeom>
          <a:noFill/>
        </p:spPr>
      </p:pic>
      <p:pic>
        <p:nvPicPr>
          <p:cNvPr id="23558" name="Picture 6" descr="Kultur och fritid"/>
          <p:cNvPicPr>
            <a:picLocks noChangeAspect="1" noChangeArrowheads="1"/>
          </p:cNvPicPr>
          <p:nvPr/>
        </p:nvPicPr>
        <p:blipFill>
          <a:blip r:embed="rId4" cstate="print"/>
          <a:srcRect/>
          <a:stretch>
            <a:fillRect/>
          </a:stretch>
        </p:blipFill>
        <p:spPr bwMode="auto">
          <a:xfrm>
            <a:off x="0" y="3352800"/>
            <a:ext cx="762000" cy="588963"/>
          </a:xfrm>
          <a:prstGeom prst="rect">
            <a:avLst/>
          </a:prstGeom>
          <a:noFill/>
        </p:spPr>
      </p:pic>
      <p:pic>
        <p:nvPicPr>
          <p:cNvPr id="23559" name="Picture 7" descr="Mot solen"/>
          <p:cNvPicPr>
            <a:picLocks noChangeAspect="1" noChangeArrowheads="1"/>
          </p:cNvPicPr>
          <p:nvPr/>
        </p:nvPicPr>
        <p:blipFill>
          <a:blip r:embed="rId5" cstate="print"/>
          <a:srcRect l="16162" r="9956"/>
          <a:stretch>
            <a:fillRect/>
          </a:stretch>
        </p:blipFill>
        <p:spPr bwMode="auto">
          <a:xfrm>
            <a:off x="0" y="4876800"/>
            <a:ext cx="762000" cy="1143000"/>
          </a:xfrm>
          <a:prstGeom prst="rect">
            <a:avLst/>
          </a:prstGeom>
          <a:noFill/>
        </p:spPr>
      </p:pic>
      <p:pic>
        <p:nvPicPr>
          <p:cNvPr id="23560" name="Picture 8" descr="Skola"/>
          <p:cNvPicPr>
            <a:picLocks noChangeAspect="1" noChangeArrowheads="1"/>
          </p:cNvPicPr>
          <p:nvPr/>
        </p:nvPicPr>
        <p:blipFill>
          <a:blip r:embed="rId6" cstate="print"/>
          <a:srcRect l="10001"/>
          <a:stretch>
            <a:fillRect/>
          </a:stretch>
        </p:blipFill>
        <p:spPr bwMode="auto">
          <a:xfrm>
            <a:off x="0" y="2743200"/>
            <a:ext cx="685800" cy="568325"/>
          </a:xfrm>
          <a:prstGeom prst="rect">
            <a:avLst/>
          </a:prstGeom>
          <a:noFill/>
        </p:spPr>
      </p:pic>
      <p:pic>
        <p:nvPicPr>
          <p:cNvPr id="23561" name="Picture 9" descr="Teknik"/>
          <p:cNvPicPr>
            <a:picLocks noChangeAspect="1" noChangeArrowheads="1"/>
          </p:cNvPicPr>
          <p:nvPr/>
        </p:nvPicPr>
        <p:blipFill>
          <a:blip r:embed="rId7" cstate="print"/>
          <a:srcRect/>
          <a:stretch>
            <a:fillRect/>
          </a:stretch>
        </p:blipFill>
        <p:spPr bwMode="auto">
          <a:xfrm>
            <a:off x="0" y="1828800"/>
            <a:ext cx="635000" cy="838200"/>
          </a:xfrm>
          <a:prstGeom prst="rect">
            <a:avLst/>
          </a:prstGeom>
          <a:noFill/>
        </p:spPr>
      </p:pic>
      <p:pic>
        <p:nvPicPr>
          <p:cNvPr id="23562" name="Picture 10" descr="Turism"/>
          <p:cNvPicPr>
            <a:picLocks noChangeAspect="1" noChangeArrowheads="1"/>
          </p:cNvPicPr>
          <p:nvPr/>
        </p:nvPicPr>
        <p:blipFill>
          <a:blip r:embed="rId8" cstate="print"/>
          <a:srcRect r="18182"/>
          <a:stretch>
            <a:fillRect/>
          </a:stretch>
        </p:blipFill>
        <p:spPr bwMode="auto">
          <a:xfrm>
            <a:off x="76200" y="1066800"/>
            <a:ext cx="685800" cy="692150"/>
          </a:xfrm>
          <a:prstGeom prst="rect">
            <a:avLst/>
          </a:prstGeom>
          <a:noFill/>
        </p:spPr>
      </p:pic>
      <p:pic>
        <p:nvPicPr>
          <p:cNvPr id="23563" name="Picture 11" descr="Näringsliv"/>
          <p:cNvPicPr>
            <a:picLocks noChangeAspect="1" noChangeArrowheads="1"/>
          </p:cNvPicPr>
          <p:nvPr/>
        </p:nvPicPr>
        <p:blipFill>
          <a:blip r:embed="rId9" cstate="print"/>
          <a:srcRect/>
          <a:stretch>
            <a:fillRect/>
          </a:stretch>
        </p:blipFill>
        <p:spPr bwMode="auto">
          <a:xfrm>
            <a:off x="76200" y="76200"/>
            <a:ext cx="360363" cy="990600"/>
          </a:xfrm>
          <a:prstGeom prst="rect">
            <a:avLst/>
          </a:prstGeom>
          <a:noFill/>
        </p:spPr>
      </p:pic>
      <p:pic>
        <p:nvPicPr>
          <p:cNvPr id="23564" name="Picture 12" descr="Kommunlogo-c (färg) vit"/>
          <p:cNvPicPr>
            <a:picLocks noChangeAspect="1" noChangeArrowheads="1"/>
          </p:cNvPicPr>
          <p:nvPr/>
        </p:nvPicPr>
        <p:blipFill>
          <a:blip r:embed="rId10" cstate="print"/>
          <a:srcRect/>
          <a:stretch>
            <a:fillRect/>
          </a:stretch>
        </p:blipFill>
        <p:spPr bwMode="auto">
          <a:xfrm>
            <a:off x="74613" y="5943600"/>
            <a:ext cx="687387" cy="723900"/>
          </a:xfrm>
          <a:prstGeom prst="rect">
            <a:avLst/>
          </a:prstGeom>
          <a:noFill/>
        </p:spPr>
      </p:pic>
      <p:sp>
        <p:nvSpPr>
          <p:cNvPr id="23566" name="Text Box 14"/>
          <p:cNvSpPr txBox="1">
            <a:spLocks noChangeArrowheads="1"/>
          </p:cNvSpPr>
          <p:nvPr/>
        </p:nvSpPr>
        <p:spPr bwMode="auto">
          <a:xfrm>
            <a:off x="4648200" y="6324600"/>
            <a:ext cx="4495800" cy="274638"/>
          </a:xfrm>
          <a:prstGeom prst="rect">
            <a:avLst/>
          </a:prstGeom>
          <a:noFill/>
          <a:ln w="9525">
            <a:noFill/>
            <a:miter lim="800000"/>
            <a:headEnd/>
            <a:tailEnd/>
          </a:ln>
          <a:effectLst/>
        </p:spPr>
        <p:txBody>
          <a:bodyPr>
            <a:spAutoFit/>
          </a:bodyPr>
          <a:lstStyle/>
          <a:p>
            <a:pPr algn="r">
              <a:spcBef>
                <a:spcPct val="50000"/>
              </a:spcBef>
            </a:pPr>
            <a:r>
              <a:rPr lang="sv-SE" sz="1200" dirty="0">
                <a:solidFill>
                  <a:schemeClr val="bg1"/>
                </a:solidFill>
                <a:latin typeface="Arial" charset="0"/>
              </a:rPr>
              <a:t>www.stromsund.se</a:t>
            </a:r>
            <a:endParaRPr lang="sv-SE" b="0" dirty="0">
              <a:solidFill>
                <a:schemeClr val="bg1"/>
              </a:solidFill>
              <a:latin typeface="BakerSignet BT" pitchFamily="34" charset="0"/>
            </a:endParaRPr>
          </a:p>
        </p:txBody>
      </p:sp>
      <p:pic>
        <p:nvPicPr>
          <p:cNvPr id="17" name="Bildobjekt 16" descr="EUflagga%20Socfond.jpg"/>
          <p:cNvPicPr>
            <a:picLocks noChangeAspect="1"/>
          </p:cNvPicPr>
          <p:nvPr/>
        </p:nvPicPr>
        <p:blipFill>
          <a:blip r:embed="rId11" cstate="print"/>
          <a:stretch>
            <a:fillRect/>
          </a:stretch>
        </p:blipFill>
        <p:spPr>
          <a:xfrm>
            <a:off x="8388424" y="5517232"/>
            <a:ext cx="606552" cy="566928"/>
          </a:xfrm>
          <a:prstGeom prst="rect">
            <a:avLst/>
          </a:prstGeom>
        </p:spPr>
      </p:pic>
      <p:sp>
        <p:nvSpPr>
          <p:cNvPr id="18" name="Rektangel 17"/>
          <p:cNvSpPr/>
          <p:nvPr/>
        </p:nvSpPr>
        <p:spPr>
          <a:xfrm>
            <a:off x="3923928" y="260648"/>
            <a:ext cx="3219151" cy="584775"/>
          </a:xfrm>
          <a:prstGeom prst="rect">
            <a:avLst/>
          </a:prstGeom>
        </p:spPr>
        <p:txBody>
          <a:bodyPr wrap="none">
            <a:spAutoFit/>
          </a:bodyPr>
          <a:lstStyle/>
          <a:p>
            <a:r>
              <a:rPr lang="sv-SE" sz="3200" dirty="0" smtClean="0">
                <a:latin typeface="Arial" pitchFamily="34" charset="0"/>
                <a:cs typeface="Arial" pitchFamily="34" charset="0"/>
              </a:rPr>
              <a:t>	Arbetssätt</a:t>
            </a:r>
            <a:r>
              <a:rPr lang="sv-SE" dirty="0" smtClean="0">
                <a:latin typeface="Arial" pitchFamily="34" charset="0"/>
                <a:cs typeface="Arial" pitchFamily="34" charset="0"/>
              </a:rPr>
              <a:t> </a:t>
            </a:r>
            <a:endParaRPr lang="sv-SE" sz="1400" dirty="0">
              <a:latin typeface="Arial" pitchFamily="34" charset="0"/>
              <a:cs typeface="Arial" pitchFamily="34" charset="0"/>
            </a:endParaRPr>
          </a:p>
        </p:txBody>
      </p:sp>
      <p:sp>
        <p:nvSpPr>
          <p:cNvPr id="19" name="Rektangel 18"/>
          <p:cNvSpPr/>
          <p:nvPr/>
        </p:nvSpPr>
        <p:spPr>
          <a:xfrm>
            <a:off x="971600" y="1196753"/>
            <a:ext cx="7920880" cy="5078313"/>
          </a:xfrm>
          <a:prstGeom prst="rect">
            <a:avLst/>
          </a:prstGeom>
        </p:spPr>
        <p:txBody>
          <a:bodyPr wrap="square">
            <a:spAutoFit/>
          </a:bodyPr>
          <a:lstStyle/>
          <a:p>
            <a:pPr>
              <a:buFont typeface="Arial" pitchFamily="34" charset="0"/>
              <a:buChar char="•"/>
            </a:pPr>
            <a:r>
              <a:rPr lang="sv-SE" sz="1800" dirty="0" smtClean="0">
                <a:latin typeface="Arial" pitchFamily="34" charset="0"/>
                <a:cs typeface="Arial" pitchFamily="34" charset="0"/>
              </a:rPr>
              <a:t>Gemensam kartläggning för att hitta en optimal praktikplats. Kontinuerligt stöd under praktiken, både till deltagaren och praktikplatsen.</a:t>
            </a: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r>
              <a:rPr lang="sv-SE" sz="1800" dirty="0" smtClean="0">
                <a:latin typeface="Arial" pitchFamily="34" charset="0"/>
                <a:cs typeface="Arial" pitchFamily="34" charset="0"/>
              </a:rPr>
              <a:t>I första hand inom den kommunala förvaltningen eller hos någon av samverkansföretagen. </a:t>
            </a:r>
          </a:p>
          <a:p>
            <a:r>
              <a:rPr lang="sv-SE" sz="1800" dirty="0" smtClean="0">
                <a:latin typeface="Arial" pitchFamily="34" charset="0"/>
                <a:cs typeface="Arial" pitchFamily="34" charset="0"/>
              </a:rPr>
              <a:t>Ytterligare möjligheter  till praktikplatser har sökts i de fall det varit aktuellt hos det övriga lokala näringslivet.</a:t>
            </a: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r>
              <a:rPr lang="sv-SE" sz="1800" dirty="0" smtClean="0">
                <a:latin typeface="Arial" pitchFamily="34" charset="0"/>
                <a:cs typeface="Arial" pitchFamily="34" charset="0"/>
              </a:rPr>
              <a:t>Kontinuerliga jämställda möten, där deltagarna vågar be om den hjälp de behöver (ej myndighetsutövande).</a:t>
            </a:r>
          </a:p>
          <a:p>
            <a:pPr>
              <a:buFont typeface="Arial" pitchFamily="34" charset="0"/>
              <a:buChar char="•"/>
            </a:pPr>
            <a:endParaRPr lang="sv-SE" sz="1800" dirty="0" smtClean="0">
              <a:latin typeface="Arial" pitchFamily="34" charset="0"/>
              <a:cs typeface="Arial" pitchFamily="34" charset="0"/>
            </a:endParaRPr>
          </a:p>
          <a:p>
            <a:endParaRPr lang="sv-SE" sz="1800" dirty="0" smtClean="0">
              <a:latin typeface="Arial" pitchFamily="34" charset="0"/>
              <a:cs typeface="Arial" pitchFamily="34" charset="0"/>
            </a:endParaRPr>
          </a:p>
          <a:p>
            <a:pPr>
              <a:buFont typeface="Arial" pitchFamily="34" charset="0"/>
              <a:buChar char="•"/>
            </a:pPr>
            <a:endParaRPr lang="sv-SE" sz="1800" dirty="0" smtClean="0">
              <a:latin typeface="Arial" pitchFamily="34" charset="0"/>
              <a:cs typeface="Arial" pitchFamily="34" charset="0"/>
            </a:endParaRPr>
          </a:p>
          <a:p>
            <a:pPr>
              <a:buFont typeface="Arial" pitchFamily="34" charset="0"/>
              <a:buChar char="•"/>
            </a:pPr>
            <a:endParaRPr lang="sv-SE" sz="1800" dirty="0" smtClean="0">
              <a:latin typeface="Arial" pitchFamily="34" charset="0"/>
              <a:cs typeface="Arial" pitchFamily="34" charset="0"/>
            </a:endParaRPr>
          </a:p>
          <a:p>
            <a:r>
              <a:rPr lang="sv-SE" sz="1800" dirty="0" smtClean="0">
                <a:latin typeface="Arial" pitchFamily="34" charset="0"/>
                <a:cs typeface="Arial" pitchFamily="34" charset="0"/>
              </a:rPr>
              <a:t/>
            </a:r>
            <a:br>
              <a:rPr lang="sv-SE" sz="1800" dirty="0" smtClean="0">
                <a:latin typeface="Arial" pitchFamily="34" charset="0"/>
                <a:cs typeface="Arial" pitchFamily="34" charset="0"/>
              </a:rPr>
            </a:br>
            <a:endParaRPr lang="sv-SE" sz="1800" dirty="0">
              <a:latin typeface="Arial" pitchFamily="34" charset="0"/>
              <a:cs typeface="Arial" pitchFamily="34" charset="0"/>
            </a:endParaRPr>
          </a:p>
        </p:txBody>
      </p:sp>
      <p:pic>
        <p:nvPicPr>
          <p:cNvPr id="20" name="Bildobjekt 19" descr="EUflagga%20Socfond.jpg"/>
          <p:cNvPicPr>
            <a:picLocks noChangeAspect="1"/>
          </p:cNvPicPr>
          <p:nvPr/>
        </p:nvPicPr>
        <p:blipFill>
          <a:blip r:embed="rId11" cstate="print"/>
          <a:stretch>
            <a:fillRect/>
          </a:stretch>
        </p:blipFill>
        <p:spPr>
          <a:xfrm>
            <a:off x="7668344" y="5550728"/>
            <a:ext cx="1475656" cy="1307272"/>
          </a:xfrm>
          <a:prstGeom prst="rect">
            <a:avLst/>
          </a:prstGeom>
        </p:spPr>
      </p:pic>
      <p:pic>
        <p:nvPicPr>
          <p:cNvPr id="21" name="Picture 4" descr="J:\Gruppmappar\AKK\Logga\Arbetskraftskoordinator.gif"/>
          <p:cNvPicPr>
            <a:picLocks noChangeAspect="1" noChangeArrowheads="1"/>
          </p:cNvPicPr>
          <p:nvPr/>
        </p:nvPicPr>
        <p:blipFill>
          <a:blip r:embed="rId12" cstate="print"/>
          <a:srcRect/>
          <a:stretch>
            <a:fillRect/>
          </a:stretch>
        </p:blipFill>
        <p:spPr bwMode="auto">
          <a:xfrm>
            <a:off x="7596336" y="116632"/>
            <a:ext cx="1295400" cy="11620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152400" y="6248400"/>
            <a:ext cx="8991600" cy="609600"/>
          </a:xfrm>
          <a:prstGeom prst="rect">
            <a:avLst/>
          </a:prstGeom>
          <a:solidFill>
            <a:srgbClr val="2E5084"/>
          </a:solidFill>
          <a:ln w="9525">
            <a:noFill/>
            <a:miter lim="800000"/>
            <a:headEnd/>
            <a:tailEnd/>
          </a:ln>
          <a:effectLst/>
        </p:spPr>
        <p:txBody>
          <a:bodyPr wrap="none" anchor="ctr"/>
          <a:lstStyle/>
          <a:p>
            <a:endParaRPr lang="sv-SE" dirty="0"/>
          </a:p>
        </p:txBody>
      </p:sp>
      <p:sp>
        <p:nvSpPr>
          <p:cNvPr id="23555" name="Rectangle 3"/>
          <p:cNvSpPr>
            <a:spLocks noChangeArrowheads="1"/>
          </p:cNvSpPr>
          <p:nvPr/>
        </p:nvSpPr>
        <p:spPr bwMode="auto">
          <a:xfrm>
            <a:off x="0" y="0"/>
            <a:ext cx="762000" cy="6858000"/>
          </a:xfrm>
          <a:prstGeom prst="rect">
            <a:avLst/>
          </a:prstGeom>
          <a:solidFill>
            <a:srgbClr val="2E5084"/>
          </a:solidFill>
          <a:ln w="9525">
            <a:noFill/>
            <a:miter lim="800000"/>
            <a:headEnd/>
            <a:tailEnd/>
          </a:ln>
          <a:effectLst/>
        </p:spPr>
        <p:txBody>
          <a:bodyPr wrap="none" anchor="ctr"/>
          <a:lstStyle/>
          <a:p>
            <a:endParaRPr lang="sv-SE" dirty="0"/>
          </a:p>
        </p:txBody>
      </p:sp>
      <p:sp>
        <p:nvSpPr>
          <p:cNvPr id="23556" name="Rectangle 4"/>
          <p:cNvSpPr>
            <a:spLocks noChangeArrowheads="1"/>
          </p:cNvSpPr>
          <p:nvPr/>
        </p:nvSpPr>
        <p:spPr bwMode="auto">
          <a:xfrm>
            <a:off x="990600" y="304800"/>
            <a:ext cx="4038600" cy="5715000"/>
          </a:xfrm>
          <a:prstGeom prst="rect">
            <a:avLst/>
          </a:prstGeom>
          <a:noFill/>
          <a:ln w="9525">
            <a:noFill/>
            <a:miter lim="800000"/>
            <a:headEnd/>
            <a:tailEnd/>
          </a:ln>
          <a:effectLst/>
        </p:spPr>
        <p:txBody>
          <a:bodyPr/>
          <a:lstStyle/>
          <a:p>
            <a:pPr algn="ctr">
              <a:spcBef>
                <a:spcPct val="20000"/>
              </a:spcBef>
            </a:pPr>
            <a:endParaRPr lang="sv-SE" sz="1600" b="0" dirty="0">
              <a:latin typeface="Arial" charset="0"/>
            </a:endParaRPr>
          </a:p>
        </p:txBody>
      </p:sp>
      <p:pic>
        <p:nvPicPr>
          <p:cNvPr id="23557" name="Picture 5" descr="Ifo"/>
          <p:cNvPicPr>
            <a:picLocks noChangeAspect="1" noChangeArrowheads="1"/>
          </p:cNvPicPr>
          <p:nvPr/>
        </p:nvPicPr>
        <p:blipFill>
          <a:blip r:embed="rId3" cstate="print"/>
          <a:srcRect/>
          <a:stretch>
            <a:fillRect/>
          </a:stretch>
        </p:blipFill>
        <p:spPr bwMode="auto">
          <a:xfrm>
            <a:off x="228600" y="3962400"/>
            <a:ext cx="454025" cy="844550"/>
          </a:xfrm>
          <a:prstGeom prst="rect">
            <a:avLst/>
          </a:prstGeom>
          <a:noFill/>
        </p:spPr>
      </p:pic>
      <p:pic>
        <p:nvPicPr>
          <p:cNvPr id="23558" name="Picture 6" descr="Kultur och fritid"/>
          <p:cNvPicPr>
            <a:picLocks noChangeAspect="1" noChangeArrowheads="1"/>
          </p:cNvPicPr>
          <p:nvPr/>
        </p:nvPicPr>
        <p:blipFill>
          <a:blip r:embed="rId4" cstate="print"/>
          <a:srcRect/>
          <a:stretch>
            <a:fillRect/>
          </a:stretch>
        </p:blipFill>
        <p:spPr bwMode="auto">
          <a:xfrm>
            <a:off x="0" y="3352800"/>
            <a:ext cx="762000" cy="588963"/>
          </a:xfrm>
          <a:prstGeom prst="rect">
            <a:avLst/>
          </a:prstGeom>
          <a:noFill/>
        </p:spPr>
      </p:pic>
      <p:pic>
        <p:nvPicPr>
          <p:cNvPr id="23559" name="Picture 7" descr="Mot solen"/>
          <p:cNvPicPr>
            <a:picLocks noChangeAspect="1" noChangeArrowheads="1"/>
          </p:cNvPicPr>
          <p:nvPr/>
        </p:nvPicPr>
        <p:blipFill>
          <a:blip r:embed="rId5" cstate="print"/>
          <a:srcRect l="16162" r="9956"/>
          <a:stretch>
            <a:fillRect/>
          </a:stretch>
        </p:blipFill>
        <p:spPr bwMode="auto">
          <a:xfrm>
            <a:off x="0" y="4876800"/>
            <a:ext cx="762000" cy="1143000"/>
          </a:xfrm>
          <a:prstGeom prst="rect">
            <a:avLst/>
          </a:prstGeom>
          <a:noFill/>
        </p:spPr>
      </p:pic>
      <p:pic>
        <p:nvPicPr>
          <p:cNvPr id="23560" name="Picture 8" descr="Skola"/>
          <p:cNvPicPr>
            <a:picLocks noChangeAspect="1" noChangeArrowheads="1"/>
          </p:cNvPicPr>
          <p:nvPr/>
        </p:nvPicPr>
        <p:blipFill>
          <a:blip r:embed="rId6" cstate="print"/>
          <a:srcRect l="10001"/>
          <a:stretch>
            <a:fillRect/>
          </a:stretch>
        </p:blipFill>
        <p:spPr bwMode="auto">
          <a:xfrm>
            <a:off x="0" y="2743200"/>
            <a:ext cx="685800" cy="568325"/>
          </a:xfrm>
          <a:prstGeom prst="rect">
            <a:avLst/>
          </a:prstGeom>
          <a:noFill/>
        </p:spPr>
      </p:pic>
      <p:pic>
        <p:nvPicPr>
          <p:cNvPr id="23561" name="Picture 9" descr="Teknik"/>
          <p:cNvPicPr>
            <a:picLocks noChangeAspect="1" noChangeArrowheads="1"/>
          </p:cNvPicPr>
          <p:nvPr/>
        </p:nvPicPr>
        <p:blipFill>
          <a:blip r:embed="rId7" cstate="print"/>
          <a:srcRect/>
          <a:stretch>
            <a:fillRect/>
          </a:stretch>
        </p:blipFill>
        <p:spPr bwMode="auto">
          <a:xfrm>
            <a:off x="0" y="1828800"/>
            <a:ext cx="635000" cy="838200"/>
          </a:xfrm>
          <a:prstGeom prst="rect">
            <a:avLst/>
          </a:prstGeom>
          <a:noFill/>
        </p:spPr>
      </p:pic>
      <p:pic>
        <p:nvPicPr>
          <p:cNvPr id="23562" name="Picture 10" descr="Turism"/>
          <p:cNvPicPr>
            <a:picLocks noChangeAspect="1" noChangeArrowheads="1"/>
          </p:cNvPicPr>
          <p:nvPr/>
        </p:nvPicPr>
        <p:blipFill>
          <a:blip r:embed="rId8" cstate="print"/>
          <a:srcRect r="18182"/>
          <a:stretch>
            <a:fillRect/>
          </a:stretch>
        </p:blipFill>
        <p:spPr bwMode="auto">
          <a:xfrm>
            <a:off x="76200" y="1066800"/>
            <a:ext cx="685800" cy="692150"/>
          </a:xfrm>
          <a:prstGeom prst="rect">
            <a:avLst/>
          </a:prstGeom>
          <a:noFill/>
        </p:spPr>
      </p:pic>
      <p:pic>
        <p:nvPicPr>
          <p:cNvPr id="23563" name="Picture 11" descr="Näringsliv"/>
          <p:cNvPicPr>
            <a:picLocks noChangeAspect="1" noChangeArrowheads="1"/>
          </p:cNvPicPr>
          <p:nvPr/>
        </p:nvPicPr>
        <p:blipFill>
          <a:blip r:embed="rId9" cstate="print"/>
          <a:srcRect/>
          <a:stretch>
            <a:fillRect/>
          </a:stretch>
        </p:blipFill>
        <p:spPr bwMode="auto">
          <a:xfrm>
            <a:off x="76200" y="76200"/>
            <a:ext cx="360363" cy="990600"/>
          </a:xfrm>
          <a:prstGeom prst="rect">
            <a:avLst/>
          </a:prstGeom>
          <a:noFill/>
        </p:spPr>
      </p:pic>
      <p:pic>
        <p:nvPicPr>
          <p:cNvPr id="23564" name="Picture 12" descr="Kommunlogo-c (färg) vit"/>
          <p:cNvPicPr>
            <a:picLocks noChangeAspect="1" noChangeArrowheads="1"/>
          </p:cNvPicPr>
          <p:nvPr/>
        </p:nvPicPr>
        <p:blipFill>
          <a:blip r:embed="rId10" cstate="print"/>
          <a:srcRect/>
          <a:stretch>
            <a:fillRect/>
          </a:stretch>
        </p:blipFill>
        <p:spPr bwMode="auto">
          <a:xfrm>
            <a:off x="74613" y="5943600"/>
            <a:ext cx="687387" cy="723900"/>
          </a:xfrm>
          <a:prstGeom prst="rect">
            <a:avLst/>
          </a:prstGeom>
          <a:noFill/>
        </p:spPr>
      </p:pic>
      <p:sp>
        <p:nvSpPr>
          <p:cNvPr id="23566" name="Text Box 14"/>
          <p:cNvSpPr txBox="1">
            <a:spLocks noChangeArrowheads="1"/>
          </p:cNvSpPr>
          <p:nvPr/>
        </p:nvSpPr>
        <p:spPr bwMode="auto">
          <a:xfrm>
            <a:off x="4648200" y="6324600"/>
            <a:ext cx="4495800" cy="274638"/>
          </a:xfrm>
          <a:prstGeom prst="rect">
            <a:avLst/>
          </a:prstGeom>
          <a:noFill/>
          <a:ln w="9525">
            <a:noFill/>
            <a:miter lim="800000"/>
            <a:headEnd/>
            <a:tailEnd/>
          </a:ln>
          <a:effectLst/>
        </p:spPr>
        <p:txBody>
          <a:bodyPr>
            <a:spAutoFit/>
          </a:bodyPr>
          <a:lstStyle/>
          <a:p>
            <a:pPr algn="r">
              <a:spcBef>
                <a:spcPct val="50000"/>
              </a:spcBef>
            </a:pPr>
            <a:r>
              <a:rPr lang="sv-SE" sz="1200" dirty="0">
                <a:solidFill>
                  <a:schemeClr val="bg1"/>
                </a:solidFill>
                <a:latin typeface="Arial" charset="0"/>
              </a:rPr>
              <a:t>www.stromsund.se</a:t>
            </a:r>
            <a:endParaRPr lang="sv-SE" b="0" dirty="0">
              <a:solidFill>
                <a:schemeClr val="bg1"/>
              </a:solidFill>
              <a:latin typeface="BakerSignet BT" pitchFamily="34" charset="0"/>
            </a:endParaRPr>
          </a:p>
        </p:txBody>
      </p:sp>
      <p:pic>
        <p:nvPicPr>
          <p:cNvPr id="17" name="Bildobjekt 16" descr="EUflagga%20Socfond.jpg"/>
          <p:cNvPicPr>
            <a:picLocks noChangeAspect="1"/>
          </p:cNvPicPr>
          <p:nvPr/>
        </p:nvPicPr>
        <p:blipFill>
          <a:blip r:embed="rId11" cstate="print"/>
          <a:stretch>
            <a:fillRect/>
          </a:stretch>
        </p:blipFill>
        <p:spPr>
          <a:xfrm>
            <a:off x="8388424" y="5517232"/>
            <a:ext cx="606552" cy="566928"/>
          </a:xfrm>
          <a:prstGeom prst="rect">
            <a:avLst/>
          </a:prstGeom>
        </p:spPr>
      </p:pic>
      <p:sp>
        <p:nvSpPr>
          <p:cNvPr id="18" name="Rektangel 17"/>
          <p:cNvSpPr/>
          <p:nvPr/>
        </p:nvSpPr>
        <p:spPr>
          <a:xfrm>
            <a:off x="1619672" y="260648"/>
            <a:ext cx="8751662" cy="584775"/>
          </a:xfrm>
          <a:prstGeom prst="rect">
            <a:avLst/>
          </a:prstGeom>
        </p:spPr>
        <p:txBody>
          <a:bodyPr wrap="square">
            <a:spAutoFit/>
          </a:bodyPr>
          <a:lstStyle/>
          <a:p>
            <a:r>
              <a:rPr lang="sv-SE" sz="3200" dirty="0" smtClean="0">
                <a:latin typeface="Arial" pitchFamily="34" charset="0"/>
                <a:cs typeface="Arial" pitchFamily="34" charset="0"/>
              </a:rPr>
              <a:t>Vad har vi då gjort tillsammans..?</a:t>
            </a:r>
            <a:endParaRPr lang="sv-SE" sz="1400" dirty="0">
              <a:latin typeface="Arial" pitchFamily="34" charset="0"/>
              <a:cs typeface="Arial" pitchFamily="34" charset="0"/>
            </a:endParaRPr>
          </a:p>
        </p:txBody>
      </p:sp>
      <p:sp>
        <p:nvSpPr>
          <p:cNvPr id="19" name="Rektangel 18"/>
          <p:cNvSpPr/>
          <p:nvPr/>
        </p:nvSpPr>
        <p:spPr>
          <a:xfrm>
            <a:off x="971600" y="1196753"/>
            <a:ext cx="7920880" cy="646331"/>
          </a:xfrm>
          <a:prstGeom prst="rect">
            <a:avLst/>
          </a:prstGeom>
        </p:spPr>
        <p:txBody>
          <a:bodyPr wrap="square">
            <a:spAutoFit/>
          </a:bodyPr>
          <a:lstStyle/>
          <a:p>
            <a:r>
              <a:rPr lang="sv-SE" sz="1800" dirty="0" smtClean="0">
                <a:latin typeface="Arial" pitchFamily="34" charset="0"/>
                <a:cs typeface="Arial" pitchFamily="34" charset="0"/>
              </a:rPr>
              <a:t/>
            </a:r>
            <a:br>
              <a:rPr lang="sv-SE" sz="1800" dirty="0" smtClean="0">
                <a:latin typeface="Arial" pitchFamily="34" charset="0"/>
                <a:cs typeface="Arial" pitchFamily="34" charset="0"/>
              </a:rPr>
            </a:br>
            <a:endParaRPr lang="sv-SE" sz="1800" dirty="0">
              <a:latin typeface="Arial" pitchFamily="34" charset="0"/>
              <a:cs typeface="Arial" pitchFamily="34" charset="0"/>
            </a:endParaRPr>
          </a:p>
        </p:txBody>
      </p:sp>
      <p:pic>
        <p:nvPicPr>
          <p:cNvPr id="20" name="Bildobjekt 19" descr="2.png"/>
          <p:cNvPicPr>
            <a:picLocks noChangeAspect="1"/>
          </p:cNvPicPr>
          <p:nvPr/>
        </p:nvPicPr>
        <p:blipFill>
          <a:blip r:embed="rId12" cstate="print"/>
          <a:stretch>
            <a:fillRect/>
          </a:stretch>
        </p:blipFill>
        <p:spPr>
          <a:xfrm>
            <a:off x="755577" y="764704"/>
            <a:ext cx="8408818" cy="5400600"/>
          </a:xfrm>
          <a:prstGeom prst="rect">
            <a:avLst/>
          </a:prstGeom>
        </p:spPr>
      </p:pic>
      <p:pic>
        <p:nvPicPr>
          <p:cNvPr id="21" name="Bildobjekt 20" descr="EUflagga%20Socfond.jpg"/>
          <p:cNvPicPr>
            <a:picLocks noChangeAspect="1"/>
          </p:cNvPicPr>
          <p:nvPr/>
        </p:nvPicPr>
        <p:blipFill>
          <a:blip r:embed="rId11" cstate="print"/>
          <a:stretch>
            <a:fillRect/>
          </a:stretch>
        </p:blipFill>
        <p:spPr>
          <a:xfrm>
            <a:off x="7668344" y="5550728"/>
            <a:ext cx="1475656" cy="1307272"/>
          </a:xfrm>
          <a:prstGeom prst="rect">
            <a:avLst/>
          </a:prstGeom>
        </p:spPr>
      </p:pic>
      <p:pic>
        <p:nvPicPr>
          <p:cNvPr id="44034" name="Picture 2" descr="J:\Gruppmappar\AKK\Logga\Arbetskraftskoordinator.gif"/>
          <p:cNvPicPr>
            <a:picLocks noChangeAspect="1" noChangeArrowheads="1"/>
          </p:cNvPicPr>
          <p:nvPr/>
        </p:nvPicPr>
        <p:blipFill>
          <a:blip r:embed="rId13" cstate="print"/>
          <a:srcRect/>
          <a:stretch>
            <a:fillRect/>
          </a:stretch>
        </p:blipFill>
        <p:spPr bwMode="auto">
          <a:xfrm>
            <a:off x="7740352" y="764704"/>
            <a:ext cx="1295400" cy="116205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tandardformgivning">
  <a:themeElements>
    <a:clrScheme name="Standardformgivnin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rdformgivning">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tandardformgivnin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formgivnin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formgivnin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formgivnin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formgivnin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formgivnin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formgivnin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3212</TotalTime>
  <Words>1744</Words>
  <Application>Microsoft Office PowerPoint</Application>
  <PresentationFormat>Bildspel på skärmen (4:3)</PresentationFormat>
  <Paragraphs>253</Paragraphs>
  <Slides>13</Slides>
  <Notes>13</Notes>
  <HiddenSlides>0</HiddenSlides>
  <MMClips>0</MMClips>
  <ScaleCrop>false</ScaleCrop>
  <HeadingPairs>
    <vt:vector size="4" baseType="variant">
      <vt:variant>
        <vt:lpstr>Tema</vt:lpstr>
      </vt:variant>
      <vt:variant>
        <vt:i4>1</vt:i4>
      </vt:variant>
      <vt:variant>
        <vt:lpstr>Bildrubriker</vt:lpstr>
      </vt:variant>
      <vt:variant>
        <vt:i4>13</vt:i4>
      </vt:variant>
    </vt:vector>
  </HeadingPairs>
  <TitlesOfParts>
    <vt:vector size="14" baseType="lpstr">
      <vt:lpstr>Standardformgivning</vt:lpstr>
      <vt:lpstr>Bild 1</vt:lpstr>
      <vt:lpstr>Bild 2</vt:lpstr>
      <vt:lpstr>Bild 3</vt:lpstr>
      <vt:lpstr>Bild 4</vt:lpstr>
      <vt:lpstr>Bild 5</vt:lpstr>
      <vt:lpstr>Bild 6</vt:lpstr>
      <vt:lpstr>Bild 7</vt:lpstr>
      <vt:lpstr>Bild 8</vt:lpstr>
      <vt:lpstr>Bild 9</vt:lpstr>
      <vt:lpstr>Bild 10</vt:lpstr>
      <vt:lpstr>Bild 11</vt:lpstr>
      <vt:lpstr>  Praktikbanken</vt:lpstr>
      <vt:lpstr>Bild 13</vt:lpstr>
    </vt:vector>
  </TitlesOfParts>
  <Company>Strömsunds Kommun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Ingen bildrubrik</dc:title>
  <dc:creator>Gerd Sjöberg</dc:creator>
  <cp:lastModifiedBy>Windows-användare</cp:lastModifiedBy>
  <cp:revision>174</cp:revision>
  <cp:lastPrinted>2006-01-24T14:37:32Z</cp:lastPrinted>
  <dcterms:created xsi:type="dcterms:W3CDTF">2006-01-23T14:13:36Z</dcterms:created>
  <dcterms:modified xsi:type="dcterms:W3CDTF">2014-04-14T10:48:03Z</dcterms:modified>
</cp:coreProperties>
</file>