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4" r:id="rId1"/>
  </p:sldMasterIdLst>
  <p:notesMasterIdLst>
    <p:notesMasterId r:id="rId3"/>
  </p:notesMasterIdLst>
  <p:handoutMasterIdLst>
    <p:handoutMasterId r:id="rId4"/>
  </p:handoutMasterIdLst>
  <p:sldIdLst>
    <p:sldId id="677" r:id="rId2"/>
  </p:sldIdLst>
  <p:sldSz cx="9144000" cy="6858000" type="screen4x3"/>
  <p:notesSz cx="6797675" cy="9926638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7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1B2"/>
    <a:srgbClr val="B2FF8B"/>
    <a:srgbClr val="99FF66"/>
    <a:srgbClr val="6FA0DB"/>
    <a:srgbClr val="B5D597"/>
    <a:srgbClr val="FFA28F"/>
    <a:srgbClr val="C2E6A2"/>
    <a:srgbClr val="D0D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16" autoAdjust="0"/>
    <p:restoredTop sz="91548" autoAdjust="0"/>
  </p:normalViewPr>
  <p:slideViewPr>
    <p:cSldViewPr>
      <p:cViewPr varScale="1">
        <p:scale>
          <a:sx n="64" d="100"/>
          <a:sy n="64" d="100"/>
        </p:scale>
        <p:origin x="1608" y="53"/>
      </p:cViewPr>
      <p:guideLst>
        <p:guide orient="horz" pos="67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80" d="100"/>
          <a:sy n="80" d="100"/>
        </p:scale>
        <p:origin x="-3162" y="74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89" cy="496332"/>
          </a:xfrm>
          <a:prstGeom prst="rect">
            <a:avLst/>
          </a:prstGeom>
        </p:spPr>
        <p:txBody>
          <a:bodyPr vert="horz" lIns="91906" tIns="45952" rIns="91906" bIns="45952" rtlCol="0"/>
          <a:lstStyle>
            <a:lvl1pPr algn="l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49899" y="0"/>
            <a:ext cx="2946189" cy="496332"/>
          </a:xfrm>
          <a:prstGeom prst="rect">
            <a:avLst/>
          </a:prstGeom>
        </p:spPr>
        <p:txBody>
          <a:bodyPr vert="horz" lIns="91906" tIns="45952" rIns="91906" bIns="45952" rtlCol="0"/>
          <a:lstStyle>
            <a:lvl1pPr algn="r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138ACB74-8815-4528-8E19-C883E333974D}" type="datetimeFigureOut">
              <a:rPr lang="sv-SE"/>
              <a:pPr>
                <a:defRPr/>
              </a:pPr>
              <a:t>2019-06-14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1" y="9428716"/>
            <a:ext cx="2946189" cy="496332"/>
          </a:xfrm>
          <a:prstGeom prst="rect">
            <a:avLst/>
          </a:prstGeom>
        </p:spPr>
        <p:txBody>
          <a:bodyPr vert="horz" lIns="91906" tIns="45952" rIns="91906" bIns="45952" rtlCol="0" anchor="b"/>
          <a:lstStyle>
            <a:lvl1pPr algn="l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49899" y="9428716"/>
            <a:ext cx="2946189" cy="496332"/>
          </a:xfrm>
          <a:prstGeom prst="rect">
            <a:avLst/>
          </a:prstGeom>
        </p:spPr>
        <p:txBody>
          <a:bodyPr vert="horz" lIns="91906" tIns="45952" rIns="91906" bIns="45952" rtlCol="0" anchor="b"/>
          <a:lstStyle>
            <a:lvl1pPr algn="r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358840A9-FEBD-4A6E-811E-E367C23E7FBF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600" cy="494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603" tIns="46303" rIns="92603" bIns="4630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3075" y="0"/>
            <a:ext cx="2944600" cy="494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603" tIns="46303" rIns="92603" bIns="4630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475" y="4716744"/>
            <a:ext cx="4980726" cy="4465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603" tIns="46303" rIns="92603" bIns="463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897"/>
            <a:ext cx="2944600" cy="49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603" tIns="46303" rIns="92603" bIns="4630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3075" y="9431897"/>
            <a:ext cx="2944600" cy="49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603" tIns="46303" rIns="92603" bIns="4630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B72B21B4-9833-4337-A337-65EDCC1DCF3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ヒラギノ角ゴ Pro W3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ヒラギノ角ゴ Pro W3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ヒラギノ角ゴ Pro W3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altLang="en-US"/>
          </a:p>
        </p:txBody>
      </p:sp>
    </p:spTree>
    <p:extLst>
      <p:ext uri="{BB962C8B-B14F-4D97-AF65-F5344CB8AC3E}">
        <p14:creationId xmlns:p14="http://schemas.microsoft.com/office/powerpoint/2010/main" val="742008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59C3569A-AB45-4A7E-92DB-C0819DF6979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9AFAE188-521B-462F-ADF0-6BED598EDA40}" type="datetimeFigureOut">
              <a:rPr lang="sv-SE"/>
              <a:pPr>
                <a:defRPr/>
              </a:pPr>
              <a:t>2019-06-14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EC368302-4668-4012-A0C4-1AED000E70E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ECA05CF7-61E7-41FC-9A68-449D99691D3E}" type="datetimeFigureOut">
              <a:rPr lang="sv-SE"/>
              <a:pPr>
                <a:defRPr/>
              </a:pPr>
              <a:t>2019-06-14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55FDF034-DAD8-423E-B302-0BEEB0930E93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CC5F564C-263F-48D9-B72C-39165F60822C}" type="datetimeFigureOut">
              <a:rPr lang="sv-SE"/>
              <a:pPr>
                <a:defRPr/>
              </a:pPr>
              <a:t>2019-06-14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769303BA-5D7E-4430-9E4D-D41DDE6797F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B32232B3-99A9-4CCF-BE4F-366B77219ACD}" type="datetimeFigureOut">
              <a:rPr lang="sv-SE"/>
              <a:pPr>
                <a:defRPr/>
              </a:pPr>
              <a:t>2019-06-14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5C726FF1-E7FF-4D6E-8EB6-DF6D04BEAEFB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08FF52F3-21DE-4F7C-A2FF-8C588D1C73F0}" type="datetimeFigureOut">
              <a:rPr lang="sv-SE"/>
              <a:pPr>
                <a:defRPr/>
              </a:pPr>
              <a:t>2019-06-14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4094CBA7-8582-432E-86E7-5B1C1ABDBAE0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1A8B6884-1A55-43E3-95DA-0B2DB86F5AD9}" type="datetimeFigureOut">
              <a:rPr lang="sv-SE"/>
              <a:pPr>
                <a:defRPr/>
              </a:pPr>
              <a:t>2019-06-14</a:t>
            </a:fld>
            <a:endParaRPr lang="sv-SE"/>
          </a:p>
        </p:txBody>
      </p:sp>
      <p:sp>
        <p:nvSpPr>
          <p:cNvPr id="8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9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A793E52F-CFCE-49C8-B30C-E24E9F50DCD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715DCC4C-B85D-4AB1-9C13-281F763EFC5B}" type="datetimeFigureOut">
              <a:rPr lang="sv-SE"/>
              <a:pPr>
                <a:defRPr/>
              </a:pPr>
              <a:t>2019-06-14</a:t>
            </a:fld>
            <a:endParaRPr lang="sv-SE"/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A8D46C8A-7779-442E-99F6-BB09E3F8BA8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A49E532D-8873-4C09-A84E-0FAA40829138}" type="datetimeFigureOut">
              <a:rPr lang="sv-SE"/>
              <a:pPr>
                <a:defRPr/>
              </a:pPr>
              <a:t>2019-06-14</a:t>
            </a:fld>
            <a:endParaRPr lang="sv-SE"/>
          </a:p>
        </p:txBody>
      </p:sp>
      <p:sp>
        <p:nvSpPr>
          <p:cNvPr id="3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3293E9C4-C0C4-4728-97B5-7B8E9AC0EBA0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4D3C036D-1D42-4548-820F-5D538AF6993B}" type="datetimeFigureOut">
              <a:rPr lang="sv-SE"/>
              <a:pPr>
                <a:defRPr/>
              </a:pPr>
              <a:t>2019-06-14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BC909D16-AE98-46E6-99B1-26CD2EA5918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304C6E4F-70DF-4F43-8A0B-FFA0C01B8F46}" type="datetimeFigureOut">
              <a:rPr lang="sv-SE"/>
              <a:pPr>
                <a:defRPr/>
              </a:pPr>
              <a:t>2019-06-14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A9C49CBB-D3F3-4F8A-91D6-3CE2DA2E374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C:\Documents and Settings\cedin\Desktop\Åsas PPT\Loggor\Giffar\EU_flagga.gif"/>
          <p:cNvPicPr>
            <a:picLocks noChangeAspect="1" noChangeArrowheads="1"/>
          </p:cNvPicPr>
          <p:nvPr userDrawn="1"/>
        </p:nvPicPr>
        <p:blipFill>
          <a:blip r:embed="rId14" cstate="print"/>
          <a:srcRect b="-8984"/>
          <a:stretch>
            <a:fillRect/>
          </a:stretch>
        </p:blipFill>
        <p:spPr bwMode="auto">
          <a:xfrm>
            <a:off x="820738" y="128588"/>
            <a:ext cx="825500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2" descr="G:\Liljeholmen\avd_gem\Kommunikation (Torsten)\_Logotyper\ESF-rådet\Svensk\PNG\Sv_ESF-radet_staende.png"/>
          <p:cNvPicPr>
            <a:picLocks noChangeAspect="1" noChangeArrowheads="1"/>
          </p:cNvPicPr>
          <p:nvPr userDrawn="1"/>
        </p:nvPicPr>
        <p:blipFill>
          <a:blip r:embed="rId15" cstate="print"/>
          <a:srcRect l="27977" t="31744" r="28400" b="31744"/>
          <a:stretch>
            <a:fillRect/>
          </a:stretch>
        </p:blipFill>
        <p:spPr bwMode="auto">
          <a:xfrm>
            <a:off x="107950" y="115888"/>
            <a:ext cx="6477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2" descr="C:\Users\cedin\Desktop\_Verksamhet\Framtid\Vattenfärg\Röd\png\vattenfärg-röd-rotation-ppt.png"/>
          <p:cNvPicPr>
            <a:picLocks noChangeAspect="1" noChangeArrowheads="1"/>
          </p:cNvPicPr>
          <p:nvPr userDrawn="1"/>
        </p:nvPicPr>
        <p:blipFill>
          <a:blip r:embed="rId16" cstate="print"/>
          <a:srcRect l="40166" b="52200"/>
          <a:stretch>
            <a:fillRect/>
          </a:stretch>
        </p:blipFill>
        <p:spPr bwMode="auto">
          <a:xfrm>
            <a:off x="0" y="5013325"/>
            <a:ext cx="4932363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2" descr="C:\Users\cedin\Desktop\_Verksamhet\Framtid\Vattenfärg\Röd\png\vattenfärg-röd-tonad-140203.png"/>
          <p:cNvPicPr>
            <a:picLocks noChangeAspect="1" noChangeArrowheads="1"/>
          </p:cNvPicPr>
          <p:nvPr userDrawn="1"/>
        </p:nvPicPr>
        <p:blipFill>
          <a:blip r:embed="rId17" cstate="print"/>
          <a:srcRect t="56635" r="6404"/>
          <a:stretch>
            <a:fillRect/>
          </a:stretch>
        </p:blipFill>
        <p:spPr bwMode="auto">
          <a:xfrm>
            <a:off x="3348038" y="0"/>
            <a:ext cx="5795962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264" r:id="rId1"/>
    <p:sldLayoutId id="2147486265" r:id="rId2"/>
    <p:sldLayoutId id="2147486266" r:id="rId3"/>
    <p:sldLayoutId id="2147486267" r:id="rId4"/>
    <p:sldLayoutId id="2147486268" r:id="rId5"/>
    <p:sldLayoutId id="2147486269" r:id="rId6"/>
    <p:sldLayoutId id="2147486270" r:id="rId7"/>
    <p:sldLayoutId id="2147486271" r:id="rId8"/>
    <p:sldLayoutId id="2147486272" r:id="rId9"/>
    <p:sldLayoutId id="2147486273" r:id="rId10"/>
    <p:sldLayoutId id="2147486274" r:id="rId11"/>
    <p:sldLayoutId id="214748626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1"/>
          <p:cNvSpPr/>
          <p:nvPr/>
        </p:nvSpPr>
        <p:spPr>
          <a:xfrm>
            <a:off x="6721729" y="2767013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24578" name="Title 6"/>
          <p:cNvSpPr>
            <a:spLocks noGrp="1"/>
          </p:cNvSpPr>
          <p:nvPr>
            <p:ph type="title"/>
          </p:nvPr>
        </p:nvSpPr>
        <p:spPr bwMode="auto">
          <a:xfrm>
            <a:off x="842963" y="230654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sv-SE" altLang="en-US" dirty="0"/>
              <a:t>Förändringsteorin PO 2</a:t>
            </a:r>
            <a:br>
              <a:rPr lang="sv-SE" altLang="en-US" dirty="0"/>
            </a:br>
            <a:br>
              <a:rPr lang="sv-SE" altLang="en-US" dirty="0"/>
            </a:br>
            <a:r>
              <a:rPr lang="sv-SE" altLang="en-US" dirty="0"/>
              <a:t> 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 rot="10800000">
            <a:off x="8316913" y="1557338"/>
            <a:ext cx="755650" cy="1439862"/>
          </a:xfrm>
          <a:prstGeom prst="rightArrow">
            <a:avLst>
              <a:gd name="adj1" fmla="val 57843"/>
              <a:gd name="adj2" fmla="val 48606"/>
            </a:avLst>
          </a:prstGeom>
          <a:solidFill>
            <a:srgbClr val="C63418"/>
          </a:solidFill>
          <a:ln w="3175" algn="ctr">
            <a:solidFill>
              <a:srgbClr val="69002B"/>
            </a:solidFill>
            <a:miter lim="800000"/>
            <a:headEnd/>
            <a:tailEnd type="none" w="lg" len="med"/>
          </a:ln>
        </p:spPr>
        <p:txBody>
          <a:bodyPr vert="eaVert" anchor="ctr"/>
          <a:lstStyle/>
          <a:p>
            <a:pPr algn="ctr" eaLnBrk="0" hangingPunct="0"/>
            <a:r>
              <a:rPr lang="sv-SE" altLang="en-US" sz="1400"/>
              <a:t>Start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859338" y="2012950"/>
            <a:ext cx="1728787" cy="552450"/>
          </a:xfrm>
          <a:prstGeom prst="homePlate">
            <a:avLst>
              <a:gd name="adj" fmla="val 15160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6691313" y="2012949"/>
            <a:ext cx="1609725" cy="601623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3203575" y="2012950"/>
            <a:ext cx="1571625" cy="552450"/>
          </a:xfrm>
          <a:prstGeom prst="homePlate">
            <a:avLst>
              <a:gd name="adj" fmla="val 16201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1835150" y="2012950"/>
            <a:ext cx="1296988" cy="552450"/>
          </a:xfrm>
          <a:prstGeom prst="homePlate">
            <a:avLst>
              <a:gd name="adj" fmla="val 16797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flipH="1">
            <a:off x="2051050" y="1603375"/>
            <a:ext cx="1785938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flipH="1">
            <a:off x="386556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flipH="1">
            <a:off x="573881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5" name="AutoShape 6"/>
          <p:cNvSpPr>
            <a:spLocks noChangeArrowheads="1"/>
          </p:cNvSpPr>
          <p:nvPr/>
        </p:nvSpPr>
        <p:spPr bwMode="auto">
          <a:xfrm>
            <a:off x="395288" y="2012950"/>
            <a:ext cx="1439862" cy="552450"/>
          </a:xfrm>
          <a:prstGeom prst="homePlate">
            <a:avLst>
              <a:gd name="adj" fmla="val 19094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24588" name="TextBox 23"/>
          <p:cNvSpPr txBox="1">
            <a:spLocks noChangeArrowheads="1"/>
          </p:cNvSpPr>
          <p:nvPr/>
        </p:nvSpPr>
        <p:spPr bwMode="auto">
          <a:xfrm>
            <a:off x="6691313" y="2060575"/>
            <a:ext cx="126523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Verdana" pitchFamily="34" charset="0"/>
                <a:ea typeface="ＭＳ Ｐゴシック" pitchFamily="34" charset="-128"/>
              </a:rPr>
              <a:t>Kortsiktig /Långsiktig effekt</a:t>
            </a:r>
          </a:p>
        </p:txBody>
      </p:sp>
      <p:sp>
        <p:nvSpPr>
          <p:cNvPr id="24589" name="TextBox 23"/>
          <p:cNvSpPr txBox="1">
            <a:spLocks noChangeArrowheads="1"/>
          </p:cNvSpPr>
          <p:nvPr/>
        </p:nvSpPr>
        <p:spPr bwMode="auto">
          <a:xfrm>
            <a:off x="5003800" y="2111375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Resultat</a:t>
            </a:r>
          </a:p>
        </p:txBody>
      </p:sp>
      <p:sp>
        <p:nvSpPr>
          <p:cNvPr id="24590" name="TextBox 23"/>
          <p:cNvSpPr txBox="1">
            <a:spLocks noChangeArrowheads="1"/>
          </p:cNvSpPr>
          <p:nvPr/>
        </p:nvSpPr>
        <p:spPr bwMode="auto">
          <a:xfrm>
            <a:off x="3203575" y="2103438"/>
            <a:ext cx="1265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Leverans/ utfall</a:t>
            </a:r>
          </a:p>
        </p:txBody>
      </p:sp>
      <p:sp>
        <p:nvSpPr>
          <p:cNvPr id="24591" name="TextBox 23"/>
          <p:cNvSpPr txBox="1">
            <a:spLocks noChangeArrowheads="1"/>
          </p:cNvSpPr>
          <p:nvPr/>
        </p:nvSpPr>
        <p:spPr bwMode="auto">
          <a:xfrm>
            <a:off x="1851025" y="2152650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Aktiviteter</a:t>
            </a:r>
          </a:p>
        </p:txBody>
      </p:sp>
      <p:sp>
        <p:nvSpPr>
          <p:cNvPr id="24592" name="TextBox 23"/>
          <p:cNvSpPr txBox="1">
            <a:spLocks noChangeArrowheads="1"/>
          </p:cNvSpPr>
          <p:nvPr/>
        </p:nvSpPr>
        <p:spPr bwMode="auto">
          <a:xfrm>
            <a:off x="427038" y="2120900"/>
            <a:ext cx="12652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Resurser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flipH="1">
            <a:off x="539750" y="1582738"/>
            <a:ext cx="1511300" cy="338137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82881" y="1088398"/>
            <a:ext cx="1382712" cy="43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nå</a:t>
            </a:r>
            <a:r>
              <a:rPr lang="en-GB" sz="1050" dirty="0"/>
              <a:t> </a:t>
            </a:r>
            <a:r>
              <a:rPr lang="en-GB" sz="1050" dirty="0" err="1"/>
              <a:t>effekten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uppnå</a:t>
            </a:r>
            <a:r>
              <a:rPr lang="en-GB" sz="1050" dirty="0"/>
              <a:t>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19576" y="973232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uppnå</a:t>
            </a:r>
            <a:r>
              <a:rPr lang="en-GB" sz="1050" dirty="0"/>
              <a:t> </a:t>
            </a:r>
            <a:r>
              <a:rPr lang="en-GB" sz="1050" dirty="0" err="1"/>
              <a:t>resultaten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erbjuda</a:t>
            </a:r>
            <a:r>
              <a:rPr lang="en-GB" sz="1050" dirty="0"/>
              <a:t>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341050" y="960532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erbjuda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göra</a:t>
            </a:r>
            <a:r>
              <a:rPr lang="en-GB" sz="1050" dirty="0"/>
              <a:t>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34080" y="1003766"/>
            <a:ext cx="1382713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göra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behöver</a:t>
            </a:r>
            <a:r>
              <a:rPr lang="en-GB" sz="1050" dirty="0"/>
              <a:t> vi……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933157" y="2780928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243611" y="2780928"/>
            <a:ext cx="1555750" cy="33982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16100" y="2763371"/>
            <a:ext cx="1316038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01638" y="2767012"/>
            <a:ext cx="1316037" cy="22461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Resurser i form av personal, kompetens och medel.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Fylls i av projektet.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" name="textruta 2"/>
          <p:cNvSpPr txBox="1"/>
          <p:nvPr/>
        </p:nvSpPr>
        <p:spPr>
          <a:xfrm>
            <a:off x="1861790" y="2780928"/>
            <a:ext cx="120878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" sz="1000" dirty="0"/>
              <a:t>Aktiviteter som ska genomföras i projektet för att kunna uppnå resultat.</a:t>
            </a:r>
          </a:p>
          <a:p>
            <a:pPr algn="ctr">
              <a:defRPr/>
            </a:pPr>
            <a:endParaRPr lang="" sz="1000" dirty="0"/>
          </a:p>
          <a:p>
            <a:pPr algn="ctr">
              <a:defRPr/>
            </a:pPr>
            <a:r>
              <a:rPr lang="" sz="1000" dirty="0"/>
              <a:t>Fylls i av projektet.</a:t>
            </a:r>
          </a:p>
        </p:txBody>
      </p:sp>
      <p:sp>
        <p:nvSpPr>
          <p:cNvPr id="5" name="textruta 4"/>
          <p:cNvSpPr txBox="1"/>
          <p:nvPr/>
        </p:nvSpPr>
        <p:spPr>
          <a:xfrm>
            <a:off x="4914553" y="2780928"/>
            <a:ext cx="16735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Resultatet av beviljade projekts insatser förväntas bidra till att deltagarna kommer i arbete, utbildning eller kommer närmare arbetsmarknaden. </a:t>
            </a:r>
          </a:p>
        </p:txBody>
      </p:sp>
      <p:sp>
        <p:nvSpPr>
          <p:cNvPr id="6" name="textruta 5"/>
          <p:cNvSpPr txBox="1"/>
          <p:nvPr/>
        </p:nvSpPr>
        <p:spPr>
          <a:xfrm>
            <a:off x="6715140" y="2780928"/>
            <a:ext cx="160531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>
                <a:ea typeface="Calibri" panose="020F0502020204030204" pitchFamily="34" charset="0"/>
                <a:cs typeface="Arial" panose="020B0604020202020204" pitchFamily="34" charset="0"/>
              </a:rPr>
              <a:t>Den kortsiktiga effekten av projekten…</a:t>
            </a:r>
            <a:endParaRPr lang="sv-SE" dirty="0"/>
          </a:p>
          <a:p>
            <a:endParaRPr lang="sv-SE" sz="1000" dirty="0"/>
          </a:p>
        </p:txBody>
      </p:sp>
      <p:sp>
        <p:nvSpPr>
          <p:cNvPr id="7" name="textruta 6"/>
          <p:cNvSpPr txBox="1"/>
          <p:nvPr/>
        </p:nvSpPr>
        <p:spPr>
          <a:xfrm>
            <a:off x="6693680" y="4579947"/>
            <a:ext cx="1623233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/>
              <a:t>Långsiktig effekt av ett väl förankrat projekt blir...</a:t>
            </a:r>
          </a:p>
          <a:p>
            <a:r>
              <a:rPr lang="sv-SE" dirty="0"/>
              <a:t>  </a:t>
            </a:r>
          </a:p>
        </p:txBody>
      </p:sp>
      <p:sp>
        <p:nvSpPr>
          <p:cNvPr id="8" name="textruta 7"/>
          <p:cNvSpPr txBox="1"/>
          <p:nvPr/>
        </p:nvSpPr>
        <p:spPr>
          <a:xfrm>
            <a:off x="3236913" y="2763371"/>
            <a:ext cx="15779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Projektmål och indikatorer.</a:t>
            </a:r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r>
              <a:rPr lang="sv-SE" sz="1000" dirty="0"/>
              <a:t>Fylls i av projektet.</a:t>
            </a:r>
          </a:p>
        </p:txBody>
      </p:sp>
    </p:spTree>
    <p:extLst>
      <p:ext uri="{BB962C8B-B14F-4D97-AF65-F5344CB8AC3E}">
        <p14:creationId xmlns:p14="http://schemas.microsoft.com/office/powerpoint/2010/main" val="426826382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9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16158</TotalTime>
  <Words>122</Words>
  <Application>Microsoft Office PowerPoint</Application>
  <PresentationFormat>Bildspel på skärmen (4:3)</PresentationFormat>
  <Paragraphs>34</Paragraphs>
  <Slides>1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Verdana</vt:lpstr>
      <vt:lpstr>ヒラギノ角ゴ Pro W3</vt:lpstr>
      <vt:lpstr>Office-tema</vt:lpstr>
      <vt:lpstr>Förändringsteorin PO 2   </vt:lpstr>
    </vt:vector>
  </TitlesOfParts>
  <Company>Contactor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Markus Syrén</dc:creator>
  <cp:lastModifiedBy>Fahlén Patrik</cp:lastModifiedBy>
  <cp:revision>1491</cp:revision>
  <cp:lastPrinted>2007-09-28T09:19:06Z</cp:lastPrinted>
  <dcterms:created xsi:type="dcterms:W3CDTF">2007-09-28T08:32:49Z</dcterms:created>
  <dcterms:modified xsi:type="dcterms:W3CDTF">2019-06-14T12:49:57Z</dcterms:modified>
</cp:coreProperties>
</file>