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4" d="100"/>
          <a:sy n="154" d="100"/>
        </p:scale>
        <p:origin x="4590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C6B6B-EA59-460F-8ABD-B9F8723B61D4}" type="datetimeFigureOut">
              <a:rPr lang="sv-SE" smtClean="0"/>
              <a:pPr/>
              <a:t>2019-04-24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17ABC5-9FD0-4CC8-BF82-6A4419355AA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2019-04-24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2019-04-24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2019-04-24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2019-04-24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2019-04-24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2019-04-24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2019-04-24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2019-04-24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2019-04-24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2019-04-24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2019-04-24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2F843-D713-4314-BD7A-E9E0660A09C7}" type="datetimeFigureOut">
              <a:rPr lang="sv-SE" smtClean="0"/>
              <a:pPr/>
              <a:t>2019-04-24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1"/>
          <p:cNvSpPr/>
          <p:nvPr/>
        </p:nvSpPr>
        <p:spPr>
          <a:xfrm>
            <a:off x="6718676" y="2767013"/>
            <a:ext cx="1728787" cy="3902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24578" name="Title 6"/>
          <p:cNvSpPr>
            <a:spLocks noGrp="1"/>
          </p:cNvSpPr>
          <p:nvPr>
            <p:ph type="title"/>
          </p:nvPr>
        </p:nvSpPr>
        <p:spPr bwMode="auto">
          <a:xfrm>
            <a:off x="806450" y="274638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sv-SE" altLang="en-US" dirty="0"/>
              <a:t>Förändringsteorin</a:t>
            </a:r>
            <a:br>
              <a:rPr lang="sv-SE" altLang="en-US" dirty="0"/>
            </a:br>
            <a:r>
              <a:rPr lang="sv-SE" altLang="en-US" sz="1300" dirty="0"/>
              <a:t>Utlysning mål 2.1: Norra Mellansverige – Främja sysselsättning i Norra Mellansverige 2020 dnr. </a:t>
            </a:r>
            <a:r>
              <a:rPr lang="sv-SE" altLang="en-US" sz="1300"/>
              <a:t>2019/00216</a:t>
            </a:r>
            <a:br>
              <a:rPr lang="sv-SE" altLang="en-US" dirty="0"/>
            </a:br>
            <a:r>
              <a:rPr lang="sv-SE" altLang="en-US" dirty="0"/>
              <a:t> </a:t>
            </a: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 rot="10800000">
            <a:off x="8316913" y="1557338"/>
            <a:ext cx="755650" cy="1439862"/>
          </a:xfrm>
          <a:prstGeom prst="rightArrow">
            <a:avLst>
              <a:gd name="adj1" fmla="val 57843"/>
              <a:gd name="adj2" fmla="val 48606"/>
            </a:avLst>
          </a:prstGeom>
          <a:solidFill>
            <a:srgbClr val="C63418"/>
          </a:solidFill>
          <a:ln w="3175" algn="ctr">
            <a:solidFill>
              <a:srgbClr val="69002B"/>
            </a:solidFill>
            <a:miter lim="800000"/>
            <a:headEnd/>
            <a:tailEnd type="none" w="lg" len="med"/>
          </a:ln>
        </p:spPr>
        <p:txBody>
          <a:bodyPr vert="eaVert" anchor="ctr"/>
          <a:lstStyle/>
          <a:p>
            <a:pPr algn="ctr" eaLnBrk="0" hangingPunct="0"/>
            <a:r>
              <a:rPr lang="sv-SE" altLang="en-US" sz="1400"/>
              <a:t>Start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859338" y="2012950"/>
            <a:ext cx="1728787" cy="552450"/>
          </a:xfrm>
          <a:prstGeom prst="homePlate">
            <a:avLst>
              <a:gd name="adj" fmla="val 15160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sv-SE" sz="1200" dirty="0">
              <a:solidFill>
                <a:schemeClr val="tx1"/>
              </a:solidFill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6691313" y="2012949"/>
            <a:ext cx="1609725" cy="601623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3203575" y="2012950"/>
            <a:ext cx="1571625" cy="552450"/>
          </a:xfrm>
          <a:prstGeom prst="homePlate">
            <a:avLst>
              <a:gd name="adj" fmla="val 16201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1835150" y="2012950"/>
            <a:ext cx="1296988" cy="552450"/>
          </a:xfrm>
          <a:prstGeom prst="homePlate">
            <a:avLst>
              <a:gd name="adj" fmla="val 16797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flipH="1">
            <a:off x="2051050" y="1603375"/>
            <a:ext cx="1785938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flipH="1">
            <a:off x="386556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flipH="1">
            <a:off x="573881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5" name="AutoShape 6"/>
          <p:cNvSpPr>
            <a:spLocks noChangeArrowheads="1"/>
          </p:cNvSpPr>
          <p:nvPr/>
        </p:nvSpPr>
        <p:spPr bwMode="auto">
          <a:xfrm>
            <a:off x="395288" y="2012950"/>
            <a:ext cx="1439862" cy="552450"/>
          </a:xfrm>
          <a:prstGeom prst="homePlate">
            <a:avLst>
              <a:gd name="adj" fmla="val 19094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24588" name="TextBox 23"/>
          <p:cNvSpPr txBox="1">
            <a:spLocks noChangeArrowheads="1"/>
          </p:cNvSpPr>
          <p:nvPr/>
        </p:nvSpPr>
        <p:spPr bwMode="auto">
          <a:xfrm>
            <a:off x="6691313" y="2060575"/>
            <a:ext cx="126523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dirty="0">
                <a:latin typeface="Verdana" pitchFamily="34" charset="0"/>
                <a:ea typeface="ＭＳ Ｐゴシック" pitchFamily="34" charset="-128"/>
              </a:rPr>
              <a:t>Kortsiktig /Långsiktig effekt</a:t>
            </a:r>
          </a:p>
        </p:txBody>
      </p:sp>
      <p:sp>
        <p:nvSpPr>
          <p:cNvPr id="24589" name="TextBox 23"/>
          <p:cNvSpPr txBox="1">
            <a:spLocks noChangeArrowheads="1"/>
          </p:cNvSpPr>
          <p:nvPr/>
        </p:nvSpPr>
        <p:spPr bwMode="auto">
          <a:xfrm>
            <a:off x="5003800" y="2111375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Resultat</a:t>
            </a:r>
          </a:p>
        </p:txBody>
      </p:sp>
      <p:sp>
        <p:nvSpPr>
          <p:cNvPr id="24590" name="TextBox 23"/>
          <p:cNvSpPr txBox="1">
            <a:spLocks noChangeArrowheads="1"/>
          </p:cNvSpPr>
          <p:nvPr/>
        </p:nvSpPr>
        <p:spPr bwMode="auto">
          <a:xfrm>
            <a:off x="3203575" y="2103438"/>
            <a:ext cx="1265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Leverans/ utfall</a:t>
            </a:r>
          </a:p>
        </p:txBody>
      </p:sp>
      <p:sp>
        <p:nvSpPr>
          <p:cNvPr id="24591" name="TextBox 23"/>
          <p:cNvSpPr txBox="1">
            <a:spLocks noChangeArrowheads="1"/>
          </p:cNvSpPr>
          <p:nvPr/>
        </p:nvSpPr>
        <p:spPr bwMode="auto">
          <a:xfrm>
            <a:off x="1851025" y="2152650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Aktiviteter</a:t>
            </a:r>
          </a:p>
        </p:txBody>
      </p:sp>
      <p:sp>
        <p:nvSpPr>
          <p:cNvPr id="24592" name="TextBox 23"/>
          <p:cNvSpPr txBox="1">
            <a:spLocks noChangeArrowheads="1"/>
          </p:cNvSpPr>
          <p:nvPr/>
        </p:nvSpPr>
        <p:spPr bwMode="auto">
          <a:xfrm>
            <a:off x="427038" y="2120900"/>
            <a:ext cx="12652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Resurser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flipH="1">
            <a:off x="539750" y="1582738"/>
            <a:ext cx="1511300" cy="338137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84888" y="1268413"/>
            <a:ext cx="1382712" cy="431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nå</a:t>
            </a:r>
            <a:r>
              <a:rPr lang="en-GB" sz="1050" dirty="0"/>
              <a:t> </a:t>
            </a:r>
            <a:r>
              <a:rPr lang="en-GB" sz="1050" dirty="0" err="1"/>
              <a:t>effekten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uppnå</a:t>
            </a:r>
            <a:r>
              <a:rPr lang="en-GB" sz="1050" dirty="0"/>
              <a:t>…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67188" y="1268413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uppnå</a:t>
            </a:r>
            <a:r>
              <a:rPr lang="en-GB" sz="1050" dirty="0"/>
              <a:t> </a:t>
            </a:r>
            <a:r>
              <a:rPr lang="en-GB" sz="1050" dirty="0" err="1"/>
              <a:t>resultaten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erbjuda</a:t>
            </a:r>
            <a:r>
              <a:rPr lang="en-GB" sz="1050" dirty="0"/>
              <a:t>…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52663" y="1268413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erbjuda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göra</a:t>
            </a:r>
            <a:r>
              <a:rPr lang="en-GB" sz="1050" dirty="0"/>
              <a:t>…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63600" y="1268413"/>
            <a:ext cx="1382713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göra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behöver</a:t>
            </a:r>
            <a:r>
              <a:rPr lang="en-GB" sz="1050" dirty="0"/>
              <a:t> vi……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933157" y="2780928"/>
            <a:ext cx="1728787" cy="3902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275394" y="2763371"/>
            <a:ext cx="1555750" cy="339829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816100" y="2763371"/>
            <a:ext cx="1316038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01638" y="2767012"/>
            <a:ext cx="1316037" cy="22461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" sz="1000" dirty="0">
                <a:solidFill>
                  <a:schemeClr val="tx1"/>
                </a:solidFill>
              </a:rPr>
              <a:t>Resurser i form av personal, kompetens och medel.</a:t>
            </a: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" sz="1000" dirty="0">
                <a:solidFill>
                  <a:schemeClr val="tx1"/>
                </a:solidFill>
              </a:rPr>
              <a:t>Fylls i av projektet.</a:t>
            </a: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" name="textruta 2"/>
          <p:cNvSpPr txBox="1"/>
          <p:nvPr/>
        </p:nvSpPr>
        <p:spPr>
          <a:xfrm>
            <a:off x="1861790" y="2780928"/>
            <a:ext cx="120878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" sz="1000" dirty="0"/>
              <a:t>Aktiviteter som ska genomföras i projektet för att kunna uppnå resultat.</a:t>
            </a:r>
          </a:p>
          <a:p>
            <a:pPr algn="ctr">
              <a:defRPr/>
            </a:pPr>
            <a:endParaRPr lang="" sz="1000" dirty="0"/>
          </a:p>
          <a:p>
            <a:pPr algn="ctr">
              <a:defRPr/>
            </a:pPr>
            <a:r>
              <a:rPr lang="" sz="1000" dirty="0"/>
              <a:t>Fylls i av projektet.</a:t>
            </a:r>
          </a:p>
        </p:txBody>
      </p:sp>
      <p:sp>
        <p:nvSpPr>
          <p:cNvPr id="5" name="textruta 4"/>
          <p:cNvSpPr txBox="1"/>
          <p:nvPr/>
        </p:nvSpPr>
        <p:spPr>
          <a:xfrm>
            <a:off x="4914553" y="2780928"/>
            <a:ext cx="16735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Resultatet av beviljade projekts insatser förväntas bidra till att man har tagit fram metoder/arbetsformer som leder till att deltagarna från en eller flera av de utpekade grupperna kommer i arbete, utbildning eller kommer närmare arbetsmarknaden. </a:t>
            </a:r>
          </a:p>
        </p:txBody>
      </p:sp>
      <p:sp>
        <p:nvSpPr>
          <p:cNvPr id="6" name="textruta 5"/>
          <p:cNvSpPr txBox="1"/>
          <p:nvPr/>
        </p:nvSpPr>
        <p:spPr>
          <a:xfrm>
            <a:off x="6715140" y="2780928"/>
            <a:ext cx="16053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Den kortsiktiga effekten av projekten förväntas bli att framtagna metoder omsätts i ordinarie verksamhet, som därmed hjälper arbetslösa även efter projekttiden. Detta bidrar till att regionens arbetslöshet kan sjunka.</a:t>
            </a:r>
          </a:p>
        </p:txBody>
      </p:sp>
      <p:sp>
        <p:nvSpPr>
          <p:cNvPr id="7" name="textruta 6"/>
          <p:cNvSpPr txBox="1"/>
          <p:nvPr/>
        </p:nvSpPr>
        <p:spPr>
          <a:xfrm>
            <a:off x="6693680" y="4579947"/>
            <a:ext cx="158943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/>
              <a:t>Den långsiktiga effekten av projektens resultat förväntas leda till att nuvarande arbetslöshetsmönster för någon eller flera av de utpekade grupperna byts permanent i region Norra Mellansverige och därmed bidrar till att regionens strukturellt högre arbetslöshet i förhållande till övriga Sverige minskar. </a:t>
            </a:r>
            <a:endParaRPr lang="sv-SE" sz="1000" dirty="0"/>
          </a:p>
        </p:txBody>
      </p:sp>
      <p:sp>
        <p:nvSpPr>
          <p:cNvPr id="8" name="textruta 7"/>
          <p:cNvSpPr txBox="1"/>
          <p:nvPr/>
        </p:nvSpPr>
        <p:spPr>
          <a:xfrm>
            <a:off x="3236913" y="2763371"/>
            <a:ext cx="15779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Projektmål och indikatorer.</a:t>
            </a:r>
          </a:p>
          <a:p>
            <a:endParaRPr lang="sv-SE" sz="1000" dirty="0"/>
          </a:p>
          <a:p>
            <a:endParaRPr lang="sv-SE" sz="1000" dirty="0"/>
          </a:p>
          <a:p>
            <a:endParaRPr lang="sv-SE" sz="1000" dirty="0"/>
          </a:p>
          <a:p>
            <a:endParaRPr lang="sv-SE" sz="1000" dirty="0"/>
          </a:p>
          <a:p>
            <a:r>
              <a:rPr lang="sv-SE" sz="1000" dirty="0"/>
              <a:t>Fylls i av projektet.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19" grpId="0" animBg="1"/>
      <p:bldP spid="20" grpId="0" animBg="1"/>
      <p:bldP spid="22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966</TotalTime>
  <Words>197</Words>
  <Application>Microsoft Office PowerPoint</Application>
  <PresentationFormat>Bildspel på skärmen (4:3)</PresentationFormat>
  <Paragraphs>33</Paragraphs>
  <Slides>1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Office-tema</vt:lpstr>
      <vt:lpstr>Förändringsteorin Utlysning mål 2.1: Norra Mellansverige – Främja sysselsättning i Norra Mellansverige 2020 dnr. 2019/00216  </vt:lpstr>
    </vt:vector>
  </TitlesOfParts>
  <Company>ESF Rådet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Förändringsteorin</dc:title>
  <dc:creator>svegu</dc:creator>
  <cp:lastModifiedBy>Fredriksson Per-Åke</cp:lastModifiedBy>
  <cp:revision>66</cp:revision>
  <cp:lastPrinted>2016-05-17T12:17:24Z</cp:lastPrinted>
  <dcterms:created xsi:type="dcterms:W3CDTF">2015-03-31T07:43:05Z</dcterms:created>
  <dcterms:modified xsi:type="dcterms:W3CDTF">2019-04-24T08:21:22Z</dcterms:modified>
</cp:coreProperties>
</file>