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144000" cy="6858000" type="screen4x3"/>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4" d="100"/>
          <a:sy n="154" d="100"/>
        </p:scale>
        <p:origin x="459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74C6B6B-EA59-460F-8ABD-B9F8723B61D4}" type="datetimeFigureOut">
              <a:rPr lang="sv-SE" smtClean="0"/>
              <a:pPr/>
              <a:t>2019-04-24</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417ABC5-9FD0-4CC8-BF82-6A4419355AAD}" type="slidenum">
              <a:rPr lang="sv-SE" smtClean="0"/>
              <a:pPr/>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sv-SE"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2019-04-24</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2F843-D713-4314-BD7A-E9E0660A09C7}" type="datetimeFigureOut">
              <a:rPr lang="sv-SE" smtClean="0"/>
              <a:pPr/>
              <a:t>2019-04-24</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579FC-03F8-49B8-9DAE-E30C4A47740D}"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1"/>
          <p:cNvSpPr/>
          <p:nvPr/>
        </p:nvSpPr>
        <p:spPr>
          <a:xfrm>
            <a:off x="6718676" y="2767013"/>
            <a:ext cx="1728787"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24578" name="Title 6"/>
          <p:cNvSpPr>
            <a:spLocks noGrp="1"/>
          </p:cNvSpPr>
          <p:nvPr>
            <p:ph type="title"/>
          </p:nvPr>
        </p:nvSpPr>
        <p:spPr bwMode="auto">
          <a:xfrm>
            <a:off x="806450" y="274638"/>
            <a:ext cx="82296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sv-SE" altLang="en-US" dirty="0"/>
              <a:t>Förändringsteorin</a:t>
            </a:r>
            <a:br>
              <a:rPr lang="sv-SE" altLang="en-US" dirty="0"/>
            </a:br>
            <a:r>
              <a:rPr lang="sv-SE" altLang="en-US" sz="1300" dirty="0"/>
              <a:t>Utlysning mål 1.2: Norra Mellansverige – Stärkt koppling mellan utbildning och arbetsliv i Norra Mellansverige 2020                     dnr. 2019/00215</a:t>
            </a:r>
            <a:br>
              <a:rPr lang="sv-SE" altLang="en-US" dirty="0"/>
            </a:br>
            <a:r>
              <a:rPr lang="sv-SE" altLang="en-US" dirty="0"/>
              <a:t> </a:t>
            </a:r>
          </a:p>
        </p:txBody>
      </p:sp>
      <p:sp>
        <p:nvSpPr>
          <p:cNvPr id="10" name="AutoShape 11"/>
          <p:cNvSpPr>
            <a:spLocks noChangeArrowheads="1"/>
          </p:cNvSpPr>
          <p:nvPr/>
        </p:nvSpPr>
        <p:spPr bwMode="auto">
          <a:xfrm rot="10800000">
            <a:off x="8316913" y="1557338"/>
            <a:ext cx="755650" cy="1439862"/>
          </a:xfrm>
          <a:prstGeom prst="rightArrow">
            <a:avLst>
              <a:gd name="adj1" fmla="val 57843"/>
              <a:gd name="adj2" fmla="val 48606"/>
            </a:avLst>
          </a:prstGeom>
          <a:solidFill>
            <a:srgbClr val="C63418"/>
          </a:solidFill>
          <a:ln w="3175" algn="ctr">
            <a:solidFill>
              <a:srgbClr val="69002B"/>
            </a:solidFill>
            <a:miter lim="800000"/>
            <a:headEnd/>
            <a:tailEnd type="none" w="lg" len="med"/>
          </a:ln>
        </p:spPr>
        <p:txBody>
          <a:bodyPr vert="eaVert" anchor="ctr"/>
          <a:lstStyle/>
          <a:p>
            <a:pPr algn="ctr" eaLnBrk="0" hangingPunct="0"/>
            <a:r>
              <a:rPr lang="sv-SE" altLang="en-US" sz="1400"/>
              <a:t>Start</a:t>
            </a:r>
          </a:p>
        </p:txBody>
      </p:sp>
      <p:sp>
        <p:nvSpPr>
          <p:cNvPr id="12" name="AutoShape 3"/>
          <p:cNvSpPr>
            <a:spLocks noChangeArrowheads="1"/>
          </p:cNvSpPr>
          <p:nvPr/>
        </p:nvSpPr>
        <p:spPr bwMode="auto">
          <a:xfrm>
            <a:off x="4859338" y="2012950"/>
            <a:ext cx="1728787"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13" name="AutoShape 4"/>
          <p:cNvSpPr>
            <a:spLocks noChangeArrowheads="1"/>
          </p:cNvSpPr>
          <p:nvPr/>
        </p:nvSpPr>
        <p:spPr bwMode="auto">
          <a:xfrm>
            <a:off x="6691313" y="2012949"/>
            <a:ext cx="1609725" cy="601623"/>
          </a:xfrm>
          <a:prstGeom prst="homePlate">
            <a:avLst>
              <a:gd name="adj" fmla="val 16786"/>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4" name="AutoShape 5"/>
          <p:cNvSpPr>
            <a:spLocks noChangeArrowheads="1"/>
          </p:cNvSpPr>
          <p:nvPr/>
        </p:nvSpPr>
        <p:spPr bwMode="auto">
          <a:xfrm>
            <a:off x="3203575" y="2012950"/>
            <a:ext cx="1571625" cy="552450"/>
          </a:xfrm>
          <a:prstGeom prst="homePlate">
            <a:avLst>
              <a:gd name="adj" fmla="val 16201"/>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5" name="AutoShape 6"/>
          <p:cNvSpPr>
            <a:spLocks noChangeArrowheads="1"/>
          </p:cNvSpPr>
          <p:nvPr/>
        </p:nvSpPr>
        <p:spPr bwMode="auto">
          <a:xfrm>
            <a:off x="1835150" y="2012950"/>
            <a:ext cx="1296988" cy="552450"/>
          </a:xfrm>
          <a:prstGeom prst="homePlate">
            <a:avLst>
              <a:gd name="adj" fmla="val 16797"/>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18" name="AutoShape 12"/>
          <p:cNvSpPr>
            <a:spLocks noChangeArrowheads="1"/>
          </p:cNvSpPr>
          <p:nvPr/>
        </p:nvSpPr>
        <p:spPr bwMode="auto">
          <a:xfrm flipH="1">
            <a:off x="2051050" y="1603375"/>
            <a:ext cx="1785938"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19" name="AutoShape 12"/>
          <p:cNvSpPr>
            <a:spLocks noChangeArrowheads="1"/>
          </p:cNvSpPr>
          <p:nvPr/>
        </p:nvSpPr>
        <p:spPr bwMode="auto">
          <a:xfrm flipH="1">
            <a:off x="386556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0" name="AutoShape 12"/>
          <p:cNvSpPr>
            <a:spLocks noChangeArrowheads="1"/>
          </p:cNvSpPr>
          <p:nvPr/>
        </p:nvSpPr>
        <p:spPr bwMode="auto">
          <a:xfrm flipH="1">
            <a:off x="573881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5" name="AutoShape 6"/>
          <p:cNvSpPr>
            <a:spLocks noChangeArrowheads="1"/>
          </p:cNvSpPr>
          <p:nvPr/>
        </p:nvSpPr>
        <p:spPr bwMode="auto">
          <a:xfrm>
            <a:off x="395288" y="2012950"/>
            <a:ext cx="1439862" cy="552450"/>
          </a:xfrm>
          <a:prstGeom prst="homePlate">
            <a:avLst>
              <a:gd name="adj" fmla="val 19094"/>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24588" name="TextBox 23"/>
          <p:cNvSpPr txBox="1">
            <a:spLocks noChangeArrowheads="1"/>
          </p:cNvSpPr>
          <p:nvPr/>
        </p:nvSpPr>
        <p:spPr bwMode="auto">
          <a:xfrm>
            <a:off x="6691313" y="2060575"/>
            <a:ext cx="1265237" cy="55399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Kortsiktig /Långsiktig effekt</a:t>
            </a:r>
          </a:p>
        </p:txBody>
      </p:sp>
      <p:sp>
        <p:nvSpPr>
          <p:cNvPr id="24589" name="TextBox 23"/>
          <p:cNvSpPr txBox="1">
            <a:spLocks noChangeArrowheads="1"/>
          </p:cNvSpPr>
          <p:nvPr/>
        </p:nvSpPr>
        <p:spPr bwMode="auto">
          <a:xfrm>
            <a:off x="5003800" y="2111375"/>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Resultat</a:t>
            </a:r>
          </a:p>
        </p:txBody>
      </p:sp>
      <p:sp>
        <p:nvSpPr>
          <p:cNvPr id="24590" name="TextBox 23"/>
          <p:cNvSpPr txBox="1">
            <a:spLocks noChangeArrowheads="1"/>
          </p:cNvSpPr>
          <p:nvPr/>
        </p:nvSpPr>
        <p:spPr bwMode="auto">
          <a:xfrm>
            <a:off x="3203575" y="2103438"/>
            <a:ext cx="1265238" cy="369887"/>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Leverans/ utfall</a:t>
            </a:r>
          </a:p>
        </p:txBody>
      </p:sp>
      <p:sp>
        <p:nvSpPr>
          <p:cNvPr id="24591" name="TextBox 23"/>
          <p:cNvSpPr txBox="1">
            <a:spLocks noChangeArrowheads="1"/>
          </p:cNvSpPr>
          <p:nvPr/>
        </p:nvSpPr>
        <p:spPr bwMode="auto">
          <a:xfrm>
            <a:off x="1851025" y="2152650"/>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Aktiviteter</a:t>
            </a:r>
          </a:p>
        </p:txBody>
      </p:sp>
      <p:sp>
        <p:nvSpPr>
          <p:cNvPr id="24592" name="TextBox 23"/>
          <p:cNvSpPr txBox="1">
            <a:spLocks noChangeArrowheads="1"/>
          </p:cNvSpPr>
          <p:nvPr/>
        </p:nvSpPr>
        <p:spPr bwMode="auto">
          <a:xfrm>
            <a:off x="427038" y="2120900"/>
            <a:ext cx="1265237" cy="184150"/>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Resurser</a:t>
            </a:r>
          </a:p>
        </p:txBody>
      </p:sp>
      <p:sp>
        <p:nvSpPr>
          <p:cNvPr id="22" name="AutoShape 12"/>
          <p:cNvSpPr>
            <a:spLocks noChangeArrowheads="1"/>
          </p:cNvSpPr>
          <p:nvPr/>
        </p:nvSpPr>
        <p:spPr bwMode="auto">
          <a:xfrm flipH="1">
            <a:off x="539750" y="1582738"/>
            <a:ext cx="1511300" cy="338137"/>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 name="TextBox 1"/>
          <p:cNvSpPr txBox="1"/>
          <p:nvPr/>
        </p:nvSpPr>
        <p:spPr>
          <a:xfrm>
            <a:off x="6084888" y="1268413"/>
            <a:ext cx="1382712" cy="43180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a:t>
            </a:r>
          </a:p>
        </p:txBody>
      </p:sp>
      <p:sp>
        <p:nvSpPr>
          <p:cNvPr id="23" name="TextBox 22"/>
          <p:cNvSpPr txBox="1"/>
          <p:nvPr/>
        </p:nvSpPr>
        <p:spPr>
          <a:xfrm>
            <a:off x="4167188" y="1268413"/>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resultaten</a:t>
            </a:r>
            <a:r>
              <a:rPr lang="en-GB" sz="1050" dirty="0"/>
              <a:t> </a:t>
            </a:r>
            <a:r>
              <a:rPr lang="en-GB" sz="1050" dirty="0" err="1"/>
              <a:t>måste</a:t>
            </a:r>
            <a:r>
              <a:rPr lang="en-GB" sz="1050" dirty="0"/>
              <a:t> vi </a:t>
            </a:r>
            <a:r>
              <a:rPr lang="en-GB" sz="1050" dirty="0" err="1"/>
              <a:t>erbjuda</a:t>
            </a:r>
            <a:r>
              <a:rPr lang="en-GB" sz="1050" dirty="0"/>
              <a:t>…</a:t>
            </a:r>
          </a:p>
        </p:txBody>
      </p:sp>
      <p:sp>
        <p:nvSpPr>
          <p:cNvPr id="24" name="TextBox 23"/>
          <p:cNvSpPr txBox="1"/>
          <p:nvPr/>
        </p:nvSpPr>
        <p:spPr>
          <a:xfrm>
            <a:off x="2252663" y="1268413"/>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erbjuda</a:t>
            </a:r>
            <a:r>
              <a:rPr lang="en-GB" sz="1050" dirty="0"/>
              <a:t> </a:t>
            </a:r>
            <a:r>
              <a:rPr lang="en-GB" sz="1050" dirty="0" err="1"/>
              <a:t>detta</a:t>
            </a:r>
            <a:r>
              <a:rPr lang="en-GB" sz="1050" dirty="0"/>
              <a:t> </a:t>
            </a:r>
            <a:r>
              <a:rPr lang="en-GB" sz="1050" dirty="0" err="1"/>
              <a:t>måste</a:t>
            </a:r>
            <a:r>
              <a:rPr lang="en-GB" sz="1050" dirty="0"/>
              <a:t> vi </a:t>
            </a:r>
            <a:r>
              <a:rPr lang="en-GB" sz="1050" dirty="0" err="1"/>
              <a:t>göra</a:t>
            </a:r>
            <a:r>
              <a:rPr lang="en-GB" sz="1050" dirty="0"/>
              <a:t>…</a:t>
            </a:r>
          </a:p>
        </p:txBody>
      </p:sp>
      <p:sp>
        <p:nvSpPr>
          <p:cNvPr id="29" name="TextBox 28"/>
          <p:cNvSpPr txBox="1"/>
          <p:nvPr/>
        </p:nvSpPr>
        <p:spPr>
          <a:xfrm>
            <a:off x="863600" y="1268413"/>
            <a:ext cx="1382713" cy="415925"/>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göra</a:t>
            </a:r>
            <a:r>
              <a:rPr lang="en-GB" sz="1050" dirty="0"/>
              <a:t> </a:t>
            </a:r>
            <a:r>
              <a:rPr lang="en-GB" sz="1050" dirty="0" err="1"/>
              <a:t>detta</a:t>
            </a:r>
            <a:r>
              <a:rPr lang="en-GB" sz="1050" dirty="0"/>
              <a:t> </a:t>
            </a:r>
            <a:r>
              <a:rPr lang="en-GB" sz="1050" dirty="0" err="1"/>
              <a:t>behöver</a:t>
            </a:r>
            <a:r>
              <a:rPr lang="en-GB" sz="1050" dirty="0"/>
              <a:t> vi……</a:t>
            </a:r>
          </a:p>
        </p:txBody>
      </p:sp>
      <p:sp>
        <p:nvSpPr>
          <p:cNvPr id="32" name="Rectangle 31"/>
          <p:cNvSpPr/>
          <p:nvPr/>
        </p:nvSpPr>
        <p:spPr>
          <a:xfrm>
            <a:off x="4933157" y="2780928"/>
            <a:ext cx="1728787"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7" name="Rectangle 36"/>
          <p:cNvSpPr/>
          <p:nvPr/>
        </p:nvSpPr>
        <p:spPr>
          <a:xfrm>
            <a:off x="3275394" y="2763371"/>
            <a:ext cx="1555750" cy="33982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9" name="Rectangle 38"/>
          <p:cNvSpPr/>
          <p:nvPr/>
        </p:nvSpPr>
        <p:spPr>
          <a:xfrm>
            <a:off x="1816100" y="2763371"/>
            <a:ext cx="1316038"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41" name="Rectangle 40"/>
          <p:cNvSpPr/>
          <p:nvPr/>
        </p:nvSpPr>
        <p:spPr>
          <a:xfrm>
            <a:off x="401638" y="2767012"/>
            <a:ext cx="1316037" cy="22461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 sz="1000" dirty="0">
                <a:solidFill>
                  <a:schemeClr val="tx1"/>
                </a:solidFill>
              </a:rPr>
              <a:t>Resurser i form av personal, kompetens och medel.</a:t>
            </a: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r>
              <a:rPr lang="" sz="1000" dirty="0">
                <a:solidFill>
                  <a:schemeClr val="tx1"/>
                </a:solidFill>
              </a:rPr>
              <a:t>Fylls i av projektet.</a:t>
            </a: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p:txBody>
      </p:sp>
      <p:sp>
        <p:nvSpPr>
          <p:cNvPr id="3" name="textruta 2"/>
          <p:cNvSpPr txBox="1"/>
          <p:nvPr/>
        </p:nvSpPr>
        <p:spPr>
          <a:xfrm>
            <a:off x="1861790" y="2780928"/>
            <a:ext cx="1208783" cy="1169551"/>
          </a:xfrm>
          <a:prstGeom prst="rect">
            <a:avLst/>
          </a:prstGeom>
          <a:noFill/>
        </p:spPr>
        <p:txBody>
          <a:bodyPr wrap="square" rtlCol="0">
            <a:spAutoFit/>
          </a:bodyPr>
          <a:lstStyle/>
          <a:p>
            <a:pPr algn="ctr">
              <a:defRPr/>
            </a:pPr>
            <a:r>
              <a:rPr lang="" sz="1000" dirty="0"/>
              <a:t>Aktiviteter som ska genomföras i projektet för att kunna uppnå resultat.</a:t>
            </a:r>
          </a:p>
          <a:p>
            <a:pPr algn="ctr">
              <a:defRPr/>
            </a:pPr>
            <a:endParaRPr lang="" sz="1000" dirty="0"/>
          </a:p>
          <a:p>
            <a:pPr algn="ctr">
              <a:defRPr/>
            </a:pPr>
            <a:r>
              <a:rPr lang="" sz="1000" dirty="0"/>
              <a:t>Fylls i av projektet.</a:t>
            </a:r>
          </a:p>
        </p:txBody>
      </p:sp>
      <p:sp>
        <p:nvSpPr>
          <p:cNvPr id="5" name="textruta 4"/>
          <p:cNvSpPr txBox="1"/>
          <p:nvPr/>
        </p:nvSpPr>
        <p:spPr>
          <a:xfrm>
            <a:off x="4914553" y="2780928"/>
            <a:ext cx="1673572" cy="4093428"/>
          </a:xfrm>
          <a:prstGeom prst="rect">
            <a:avLst/>
          </a:prstGeom>
          <a:noFill/>
        </p:spPr>
        <p:txBody>
          <a:bodyPr wrap="square" rtlCol="0">
            <a:spAutoFit/>
          </a:bodyPr>
          <a:lstStyle/>
          <a:p>
            <a:r>
              <a:rPr lang="sv-SE" sz="1000" dirty="0"/>
              <a:t>Beviljade projekt förväntas bidra till något av följande resultat: </a:t>
            </a:r>
          </a:p>
          <a:p>
            <a:endParaRPr lang="sv-SE" sz="1000" dirty="0"/>
          </a:p>
          <a:p>
            <a:r>
              <a:rPr lang="sv-SE" sz="1000" dirty="0"/>
              <a:t>•Utvecklade metoder för samverkan mellan branscher, utbildningsanordnare och myndigheter avseende organisering och kvalitetssäkring av lärande på arbetsplatsen.</a:t>
            </a:r>
          </a:p>
          <a:p>
            <a:r>
              <a:rPr lang="sv-SE" sz="1000" dirty="0"/>
              <a:t>•Förbättrad tillgång till och relevans av lärande på arbetsplatsen.</a:t>
            </a:r>
          </a:p>
          <a:p>
            <a:r>
              <a:rPr lang="sv-SE" sz="1000" dirty="0"/>
              <a:t>•Tillgodosett arbetsmarknadens behov av kompetens.</a:t>
            </a:r>
          </a:p>
          <a:p>
            <a:r>
              <a:rPr lang="sv-SE" sz="1000" dirty="0"/>
              <a:t>•Förstärkt koppling, och underlättad övergång mellan, utbildning och arbetsliv för ungdomar och andra nytillträdande på arbetsmarknaden. </a:t>
            </a:r>
          </a:p>
          <a:p>
            <a:endParaRPr lang="sv-SE" sz="1000" dirty="0"/>
          </a:p>
        </p:txBody>
      </p:sp>
      <p:sp>
        <p:nvSpPr>
          <p:cNvPr id="6" name="textruta 5"/>
          <p:cNvSpPr txBox="1"/>
          <p:nvPr/>
        </p:nvSpPr>
        <p:spPr>
          <a:xfrm>
            <a:off x="6715140" y="2780928"/>
            <a:ext cx="1605310" cy="1631216"/>
          </a:xfrm>
          <a:prstGeom prst="rect">
            <a:avLst/>
          </a:prstGeom>
          <a:noFill/>
        </p:spPr>
        <p:txBody>
          <a:bodyPr wrap="square" rtlCol="0">
            <a:spAutoFit/>
          </a:bodyPr>
          <a:lstStyle/>
          <a:p>
            <a:r>
              <a:rPr lang="sv-SE" sz="1000" dirty="0"/>
              <a:t>Den kortsiktiga effekten av projekten förväntas bli att framtagna metoder omsätts i ordinarie verksamhet, som därmed efter projekttiden bidrar till att stärka kopplingen utbildning och arbetsliv för de utpekade grupperna (se utlysningen).</a:t>
            </a:r>
          </a:p>
        </p:txBody>
      </p:sp>
      <p:sp>
        <p:nvSpPr>
          <p:cNvPr id="7" name="textruta 6"/>
          <p:cNvSpPr txBox="1"/>
          <p:nvPr/>
        </p:nvSpPr>
        <p:spPr>
          <a:xfrm>
            <a:off x="6693680" y="4579947"/>
            <a:ext cx="1589435" cy="1785104"/>
          </a:xfrm>
          <a:prstGeom prst="rect">
            <a:avLst/>
          </a:prstGeom>
          <a:noFill/>
        </p:spPr>
        <p:txBody>
          <a:bodyPr wrap="square" rtlCol="0">
            <a:spAutoFit/>
          </a:bodyPr>
          <a:lstStyle/>
          <a:p>
            <a:r>
              <a:rPr lang="sv-SE" sz="1000" dirty="0"/>
              <a:t>Den långsiktiga effekten av projektens resultat förväntas leda till att regionens kompetensförsörjningsproblem minskar då fler som idag har svårt att ta sig in på arbetsmarknaden får arbete genom att de genomgår relevant utbildning.</a:t>
            </a:r>
          </a:p>
        </p:txBody>
      </p:sp>
      <p:sp>
        <p:nvSpPr>
          <p:cNvPr id="8" name="textruta 7"/>
          <p:cNvSpPr txBox="1"/>
          <p:nvPr/>
        </p:nvSpPr>
        <p:spPr>
          <a:xfrm>
            <a:off x="3236913" y="2763371"/>
            <a:ext cx="1577976" cy="1169551"/>
          </a:xfrm>
          <a:prstGeom prst="rect">
            <a:avLst/>
          </a:prstGeom>
          <a:noFill/>
        </p:spPr>
        <p:txBody>
          <a:bodyPr wrap="square" rtlCol="0">
            <a:spAutoFit/>
          </a:bodyPr>
          <a:lstStyle/>
          <a:p>
            <a:r>
              <a:rPr lang="sv-SE" sz="1000" dirty="0"/>
              <a:t>Projektmål och indikatorer.</a:t>
            </a:r>
          </a:p>
          <a:p>
            <a:endParaRPr lang="sv-SE" sz="1000" dirty="0"/>
          </a:p>
          <a:p>
            <a:endParaRPr lang="sv-SE" sz="1000" dirty="0"/>
          </a:p>
          <a:p>
            <a:endParaRPr lang="sv-SE" sz="1000" dirty="0"/>
          </a:p>
          <a:p>
            <a:endParaRPr lang="sv-SE" sz="1000" dirty="0"/>
          </a:p>
          <a:p>
            <a:r>
              <a:rPr lang="sv-SE" sz="1000" dirty="0"/>
              <a:t>Fylls i av projektet.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2"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TotalTime>
  <Words>221</Words>
  <Application>Microsoft Office PowerPoint</Application>
  <PresentationFormat>Bildspel på skärmen (4:3)</PresentationFormat>
  <Paragraphs>38</Paragraphs>
  <Slides>1</Slides>
  <Notes>1</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vt:i4>
      </vt:variant>
    </vt:vector>
  </HeadingPairs>
  <TitlesOfParts>
    <vt:vector size="5" baseType="lpstr">
      <vt:lpstr>Arial</vt:lpstr>
      <vt:lpstr>Calibri</vt:lpstr>
      <vt:lpstr>Verdana</vt:lpstr>
      <vt:lpstr>Office-tema</vt:lpstr>
      <vt:lpstr>Förändringsteorin Utlysning mål 1.2: Norra Mellansverige – Stärkt koppling mellan utbildning och arbetsliv i Norra Mellansverige 2020                     dnr. 2019/00215  </vt:lpstr>
    </vt:vector>
  </TitlesOfParts>
  <Company>ESF Rådet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Förändringsteorin</dc:title>
  <dc:creator>svegu</dc:creator>
  <cp:lastModifiedBy>Fredriksson Per-Åke</cp:lastModifiedBy>
  <cp:revision>62</cp:revision>
  <cp:lastPrinted>2016-05-17T12:17:24Z</cp:lastPrinted>
  <dcterms:created xsi:type="dcterms:W3CDTF">2015-03-31T07:43:05Z</dcterms:created>
  <dcterms:modified xsi:type="dcterms:W3CDTF">2019-04-24T07:48:38Z</dcterms:modified>
</cp:coreProperties>
</file>