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797675" cy="9926638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0" d="100"/>
          <a:sy n="150" d="100"/>
        </p:scale>
        <p:origin x="2094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C6B6B-EA59-460F-8ABD-B9F8723B61D4}" type="datetimeFigureOut">
              <a:rPr lang="sv-SE" smtClean="0"/>
              <a:pPr/>
              <a:t>2020-06-16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17ABC5-9FD0-4CC8-BF82-6A4419355AAD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v-SE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format på underrubrik i bakgrunden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2020-06-16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2020-06-16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2020-06-16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2020-06-16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2020-06-16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2020-06-16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2020-06-16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2020-06-16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2020-06-16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2020-06-16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2020-06-16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2F843-D713-4314-BD7A-E9E0660A09C7}" type="datetimeFigureOut">
              <a:rPr lang="sv-SE" smtClean="0"/>
              <a:pPr/>
              <a:t>2020-06-16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6"/>
          <p:cNvSpPr>
            <a:spLocks noGrp="1"/>
          </p:cNvSpPr>
          <p:nvPr>
            <p:ph type="title"/>
          </p:nvPr>
        </p:nvSpPr>
        <p:spPr bwMode="auto">
          <a:xfrm>
            <a:off x="806450" y="274638"/>
            <a:ext cx="82296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sv-SE" altLang="en-US" dirty="0"/>
              <a:t>Förändringsteorin</a:t>
            </a:r>
            <a:br>
              <a:rPr lang="sv-SE" altLang="en-US" dirty="0"/>
            </a:br>
            <a:r>
              <a:rPr lang="sv-SE" altLang="en-US" sz="1300" dirty="0"/>
              <a:t>Utlysning mål 1.1: </a:t>
            </a:r>
            <a:r>
              <a:rPr lang="sv-SE" sz="1300" dirty="0"/>
              <a:t>Kompetensutveckling för sysselsatta i Norra Mellansverige,</a:t>
            </a:r>
            <a:r>
              <a:rPr lang="sv-SE" altLang="en-US" sz="1300" dirty="0"/>
              <a:t> dnr. </a:t>
            </a:r>
            <a:r>
              <a:rPr lang="sv-SE" altLang="en-US" sz="1300"/>
              <a:t>2020/00428</a:t>
            </a:r>
            <a:br>
              <a:rPr lang="sv-SE" altLang="en-US" dirty="0"/>
            </a:br>
            <a:r>
              <a:rPr lang="sv-SE" altLang="en-US" dirty="0"/>
              <a:t> </a:t>
            </a:r>
          </a:p>
        </p:txBody>
      </p:sp>
      <p:sp>
        <p:nvSpPr>
          <p:cNvPr id="10" name="AutoShape 11"/>
          <p:cNvSpPr>
            <a:spLocks noChangeArrowheads="1"/>
          </p:cNvSpPr>
          <p:nvPr/>
        </p:nvSpPr>
        <p:spPr bwMode="auto">
          <a:xfrm rot="10800000">
            <a:off x="8316913" y="1557338"/>
            <a:ext cx="755650" cy="1439862"/>
          </a:xfrm>
          <a:prstGeom prst="rightArrow">
            <a:avLst>
              <a:gd name="adj1" fmla="val 57843"/>
              <a:gd name="adj2" fmla="val 48606"/>
            </a:avLst>
          </a:prstGeom>
          <a:solidFill>
            <a:srgbClr val="C63418"/>
          </a:solidFill>
          <a:ln w="3175" algn="ctr">
            <a:solidFill>
              <a:srgbClr val="69002B"/>
            </a:solidFill>
            <a:miter lim="800000"/>
            <a:headEnd/>
            <a:tailEnd type="none" w="lg" len="med"/>
          </a:ln>
        </p:spPr>
        <p:txBody>
          <a:bodyPr vert="eaVert" anchor="ctr"/>
          <a:lstStyle/>
          <a:p>
            <a:pPr algn="ctr" eaLnBrk="0" hangingPunct="0"/>
            <a:r>
              <a:rPr lang="sv-SE" altLang="en-US" sz="1400"/>
              <a:t>Start</a:t>
            </a:r>
          </a:p>
        </p:txBody>
      </p:sp>
      <p:sp>
        <p:nvSpPr>
          <p:cNvPr id="12" name="AutoShape 3"/>
          <p:cNvSpPr>
            <a:spLocks noChangeArrowheads="1"/>
          </p:cNvSpPr>
          <p:nvPr/>
        </p:nvSpPr>
        <p:spPr bwMode="auto">
          <a:xfrm>
            <a:off x="4859338" y="2012950"/>
            <a:ext cx="1728787" cy="552450"/>
          </a:xfrm>
          <a:prstGeom prst="homePlate">
            <a:avLst>
              <a:gd name="adj" fmla="val 15160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sv-SE" sz="1200" dirty="0">
              <a:solidFill>
                <a:schemeClr val="tx1"/>
              </a:solidFill>
            </a:endParaRPr>
          </a:p>
        </p:txBody>
      </p:sp>
      <p:sp>
        <p:nvSpPr>
          <p:cNvPr id="13" name="AutoShape 4"/>
          <p:cNvSpPr>
            <a:spLocks noChangeArrowheads="1"/>
          </p:cNvSpPr>
          <p:nvPr/>
        </p:nvSpPr>
        <p:spPr bwMode="auto">
          <a:xfrm>
            <a:off x="6691313" y="2012949"/>
            <a:ext cx="1609725" cy="601623"/>
          </a:xfrm>
          <a:prstGeom prst="homePlate">
            <a:avLst>
              <a:gd name="adj" fmla="val 16786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14" name="AutoShape 5"/>
          <p:cNvSpPr>
            <a:spLocks noChangeArrowheads="1"/>
          </p:cNvSpPr>
          <p:nvPr/>
        </p:nvSpPr>
        <p:spPr bwMode="auto">
          <a:xfrm>
            <a:off x="3203575" y="2012950"/>
            <a:ext cx="1571625" cy="552450"/>
          </a:xfrm>
          <a:prstGeom prst="homePlate">
            <a:avLst>
              <a:gd name="adj" fmla="val 16201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15" name="AutoShape 6"/>
          <p:cNvSpPr>
            <a:spLocks noChangeArrowheads="1"/>
          </p:cNvSpPr>
          <p:nvPr/>
        </p:nvSpPr>
        <p:spPr bwMode="auto">
          <a:xfrm>
            <a:off x="1835150" y="2012950"/>
            <a:ext cx="1296988" cy="552450"/>
          </a:xfrm>
          <a:prstGeom prst="homePlate">
            <a:avLst>
              <a:gd name="adj" fmla="val 16797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 anchorCtr="1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18" name="AutoShape 12"/>
          <p:cNvSpPr>
            <a:spLocks noChangeArrowheads="1"/>
          </p:cNvSpPr>
          <p:nvPr/>
        </p:nvSpPr>
        <p:spPr bwMode="auto">
          <a:xfrm flipH="1">
            <a:off x="2051050" y="1603375"/>
            <a:ext cx="1785938" cy="338138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19" name="AutoShape 12"/>
          <p:cNvSpPr>
            <a:spLocks noChangeArrowheads="1"/>
          </p:cNvSpPr>
          <p:nvPr/>
        </p:nvSpPr>
        <p:spPr bwMode="auto">
          <a:xfrm flipH="1">
            <a:off x="3865563" y="1603375"/>
            <a:ext cx="1785937" cy="338138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20" name="AutoShape 12"/>
          <p:cNvSpPr>
            <a:spLocks noChangeArrowheads="1"/>
          </p:cNvSpPr>
          <p:nvPr/>
        </p:nvSpPr>
        <p:spPr bwMode="auto">
          <a:xfrm flipH="1">
            <a:off x="5738813" y="1603375"/>
            <a:ext cx="1785937" cy="338138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25" name="AutoShape 6"/>
          <p:cNvSpPr>
            <a:spLocks noChangeArrowheads="1"/>
          </p:cNvSpPr>
          <p:nvPr/>
        </p:nvSpPr>
        <p:spPr bwMode="auto">
          <a:xfrm>
            <a:off x="395288" y="2012950"/>
            <a:ext cx="1439862" cy="552450"/>
          </a:xfrm>
          <a:prstGeom prst="homePlate">
            <a:avLst>
              <a:gd name="adj" fmla="val 19094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 anchorCtr="1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24588" name="TextBox 23"/>
          <p:cNvSpPr txBox="1">
            <a:spLocks noChangeArrowheads="1"/>
          </p:cNvSpPr>
          <p:nvPr/>
        </p:nvSpPr>
        <p:spPr bwMode="auto">
          <a:xfrm>
            <a:off x="6691313" y="2060575"/>
            <a:ext cx="126523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 dirty="0">
                <a:latin typeface="Verdana" pitchFamily="34" charset="0"/>
                <a:ea typeface="ＭＳ Ｐゴシック" pitchFamily="34" charset="-128"/>
              </a:rPr>
              <a:t>Kortsiktig /Långsiktig effekt</a:t>
            </a:r>
          </a:p>
        </p:txBody>
      </p:sp>
      <p:sp>
        <p:nvSpPr>
          <p:cNvPr id="24589" name="TextBox 23"/>
          <p:cNvSpPr txBox="1">
            <a:spLocks noChangeArrowheads="1"/>
          </p:cNvSpPr>
          <p:nvPr/>
        </p:nvSpPr>
        <p:spPr bwMode="auto">
          <a:xfrm>
            <a:off x="5003800" y="2111375"/>
            <a:ext cx="1265238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>
                <a:latin typeface="Verdana" pitchFamily="34" charset="0"/>
                <a:ea typeface="ＭＳ Ｐゴシック" pitchFamily="34" charset="-128"/>
              </a:rPr>
              <a:t>Resultat</a:t>
            </a:r>
          </a:p>
        </p:txBody>
      </p:sp>
      <p:sp>
        <p:nvSpPr>
          <p:cNvPr id="24590" name="TextBox 23"/>
          <p:cNvSpPr txBox="1">
            <a:spLocks noChangeArrowheads="1"/>
          </p:cNvSpPr>
          <p:nvPr/>
        </p:nvSpPr>
        <p:spPr bwMode="auto">
          <a:xfrm>
            <a:off x="3203575" y="2103438"/>
            <a:ext cx="12652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>
                <a:latin typeface="Verdana" pitchFamily="34" charset="0"/>
                <a:ea typeface="ＭＳ Ｐゴシック" pitchFamily="34" charset="-128"/>
              </a:rPr>
              <a:t>Leverans/ utfall</a:t>
            </a:r>
          </a:p>
        </p:txBody>
      </p:sp>
      <p:sp>
        <p:nvSpPr>
          <p:cNvPr id="24591" name="TextBox 23"/>
          <p:cNvSpPr txBox="1">
            <a:spLocks noChangeArrowheads="1"/>
          </p:cNvSpPr>
          <p:nvPr/>
        </p:nvSpPr>
        <p:spPr bwMode="auto">
          <a:xfrm>
            <a:off x="1851025" y="2152650"/>
            <a:ext cx="1265238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>
                <a:latin typeface="Verdana" pitchFamily="34" charset="0"/>
                <a:ea typeface="ＭＳ Ｐゴシック" pitchFamily="34" charset="-128"/>
              </a:rPr>
              <a:t>Aktiviteter</a:t>
            </a:r>
          </a:p>
        </p:txBody>
      </p:sp>
      <p:sp>
        <p:nvSpPr>
          <p:cNvPr id="24592" name="TextBox 23"/>
          <p:cNvSpPr txBox="1">
            <a:spLocks noChangeArrowheads="1"/>
          </p:cNvSpPr>
          <p:nvPr/>
        </p:nvSpPr>
        <p:spPr bwMode="auto">
          <a:xfrm>
            <a:off x="427038" y="2120900"/>
            <a:ext cx="1265237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>
                <a:latin typeface="Verdana" pitchFamily="34" charset="0"/>
                <a:ea typeface="ＭＳ Ｐゴシック" pitchFamily="34" charset="-128"/>
              </a:rPr>
              <a:t>Resurser</a:t>
            </a:r>
          </a:p>
        </p:txBody>
      </p:sp>
      <p:sp>
        <p:nvSpPr>
          <p:cNvPr id="22" name="AutoShape 12"/>
          <p:cNvSpPr>
            <a:spLocks noChangeArrowheads="1"/>
          </p:cNvSpPr>
          <p:nvPr/>
        </p:nvSpPr>
        <p:spPr bwMode="auto">
          <a:xfrm flipH="1">
            <a:off x="539750" y="1582738"/>
            <a:ext cx="1511300" cy="338137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84888" y="1268413"/>
            <a:ext cx="1382712" cy="4318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 err="1"/>
              <a:t>För</a:t>
            </a:r>
            <a:r>
              <a:rPr lang="en-GB" sz="1050" dirty="0"/>
              <a:t> </a:t>
            </a:r>
            <a:r>
              <a:rPr lang="en-GB" sz="1050" dirty="0" err="1"/>
              <a:t>att</a:t>
            </a:r>
            <a:r>
              <a:rPr lang="en-GB" sz="1050" dirty="0"/>
              <a:t> </a:t>
            </a:r>
            <a:r>
              <a:rPr lang="en-GB" sz="1050" dirty="0" err="1"/>
              <a:t>nå</a:t>
            </a:r>
            <a:r>
              <a:rPr lang="en-GB" sz="1050" dirty="0"/>
              <a:t> </a:t>
            </a:r>
            <a:r>
              <a:rPr lang="en-GB" sz="1050" dirty="0" err="1"/>
              <a:t>effekten</a:t>
            </a:r>
            <a:r>
              <a:rPr lang="en-GB" sz="1050" dirty="0"/>
              <a:t> </a:t>
            </a:r>
            <a:r>
              <a:rPr lang="en-GB" sz="1050" dirty="0" err="1"/>
              <a:t>måste</a:t>
            </a:r>
            <a:r>
              <a:rPr lang="en-GB" sz="1050" dirty="0"/>
              <a:t> vi </a:t>
            </a:r>
            <a:r>
              <a:rPr lang="en-GB" sz="1050" dirty="0" err="1"/>
              <a:t>uppnå</a:t>
            </a:r>
            <a:r>
              <a:rPr lang="en-GB" sz="1050" dirty="0"/>
              <a:t>…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167188" y="1268413"/>
            <a:ext cx="1384300" cy="577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 err="1"/>
              <a:t>För</a:t>
            </a:r>
            <a:r>
              <a:rPr lang="en-GB" sz="1050" dirty="0"/>
              <a:t> </a:t>
            </a:r>
            <a:r>
              <a:rPr lang="en-GB" sz="1050" dirty="0" err="1"/>
              <a:t>att</a:t>
            </a:r>
            <a:r>
              <a:rPr lang="en-GB" sz="1050" dirty="0"/>
              <a:t> </a:t>
            </a:r>
            <a:r>
              <a:rPr lang="en-GB" sz="1050" dirty="0" err="1"/>
              <a:t>uppnå</a:t>
            </a:r>
            <a:r>
              <a:rPr lang="en-GB" sz="1050" dirty="0"/>
              <a:t> </a:t>
            </a:r>
            <a:r>
              <a:rPr lang="en-GB" sz="1050" dirty="0" err="1"/>
              <a:t>resultaten</a:t>
            </a:r>
            <a:r>
              <a:rPr lang="en-GB" sz="1050" dirty="0"/>
              <a:t> </a:t>
            </a:r>
            <a:r>
              <a:rPr lang="en-GB" sz="1050" dirty="0" err="1"/>
              <a:t>måste</a:t>
            </a:r>
            <a:r>
              <a:rPr lang="en-GB" sz="1050" dirty="0"/>
              <a:t> vi </a:t>
            </a:r>
            <a:r>
              <a:rPr lang="en-GB" sz="1050" dirty="0" err="1"/>
              <a:t>erbjuda</a:t>
            </a:r>
            <a:r>
              <a:rPr lang="en-GB" sz="1050" dirty="0"/>
              <a:t>…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252663" y="1268413"/>
            <a:ext cx="1384300" cy="577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 err="1"/>
              <a:t>För</a:t>
            </a:r>
            <a:r>
              <a:rPr lang="en-GB" sz="1050" dirty="0"/>
              <a:t> </a:t>
            </a:r>
            <a:r>
              <a:rPr lang="en-GB" sz="1050" dirty="0" err="1"/>
              <a:t>att</a:t>
            </a:r>
            <a:r>
              <a:rPr lang="en-GB" sz="1050" dirty="0"/>
              <a:t> </a:t>
            </a:r>
            <a:r>
              <a:rPr lang="en-GB" sz="1050" dirty="0" err="1"/>
              <a:t>erbjuda</a:t>
            </a:r>
            <a:r>
              <a:rPr lang="en-GB" sz="1050" dirty="0"/>
              <a:t> </a:t>
            </a:r>
            <a:r>
              <a:rPr lang="en-GB" sz="1050" dirty="0" err="1"/>
              <a:t>detta</a:t>
            </a:r>
            <a:r>
              <a:rPr lang="en-GB" sz="1050" dirty="0"/>
              <a:t> </a:t>
            </a:r>
            <a:r>
              <a:rPr lang="en-GB" sz="1050" dirty="0" err="1"/>
              <a:t>måste</a:t>
            </a:r>
            <a:r>
              <a:rPr lang="en-GB" sz="1050" dirty="0"/>
              <a:t> vi </a:t>
            </a:r>
            <a:r>
              <a:rPr lang="en-GB" sz="1050" dirty="0" err="1"/>
              <a:t>göra</a:t>
            </a:r>
            <a:r>
              <a:rPr lang="en-GB" sz="1050" dirty="0"/>
              <a:t>…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63600" y="1268413"/>
            <a:ext cx="1382713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 err="1"/>
              <a:t>För</a:t>
            </a:r>
            <a:r>
              <a:rPr lang="en-GB" sz="1050" dirty="0"/>
              <a:t> </a:t>
            </a:r>
            <a:r>
              <a:rPr lang="en-GB" sz="1050" dirty="0" err="1"/>
              <a:t>att</a:t>
            </a:r>
            <a:r>
              <a:rPr lang="en-GB" sz="1050" dirty="0"/>
              <a:t> </a:t>
            </a:r>
            <a:r>
              <a:rPr lang="en-GB" sz="1050" dirty="0" err="1"/>
              <a:t>göra</a:t>
            </a:r>
            <a:r>
              <a:rPr lang="en-GB" sz="1050" dirty="0"/>
              <a:t> </a:t>
            </a:r>
            <a:r>
              <a:rPr lang="en-GB" sz="1050" dirty="0" err="1"/>
              <a:t>detta</a:t>
            </a:r>
            <a:r>
              <a:rPr lang="en-GB" sz="1050" dirty="0"/>
              <a:t> </a:t>
            </a:r>
            <a:r>
              <a:rPr lang="en-GB" sz="1050" dirty="0" err="1"/>
              <a:t>behöver</a:t>
            </a:r>
            <a:r>
              <a:rPr lang="en-GB" sz="1050" dirty="0"/>
              <a:t> vi……</a:t>
            </a:r>
          </a:p>
        </p:txBody>
      </p:sp>
      <p:sp>
        <p:nvSpPr>
          <p:cNvPr id="37" name="Rectangle 36"/>
          <p:cNvSpPr/>
          <p:nvPr/>
        </p:nvSpPr>
        <p:spPr>
          <a:xfrm>
            <a:off x="3275394" y="2763371"/>
            <a:ext cx="1472000" cy="390234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816100" y="2763371"/>
            <a:ext cx="1316038" cy="390598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16654" y="2763371"/>
            <a:ext cx="1316037" cy="389870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3" name="textruta 2"/>
          <p:cNvSpPr txBox="1"/>
          <p:nvPr/>
        </p:nvSpPr>
        <p:spPr>
          <a:xfrm>
            <a:off x="1861790" y="2780928"/>
            <a:ext cx="120878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" sz="1000" dirty="0"/>
              <a:t>Aktiviteter som ska genomföras i projektet för att kunna uppnå resultat.</a:t>
            </a:r>
          </a:p>
          <a:p>
            <a:pPr>
              <a:defRPr/>
            </a:pPr>
            <a:endParaRPr lang="" sz="1000" dirty="0"/>
          </a:p>
          <a:p>
            <a:pPr>
              <a:defRPr/>
            </a:pPr>
            <a:r>
              <a:rPr lang="" sz="1000" dirty="0"/>
              <a:t>Fylls i av projektet.</a:t>
            </a:r>
          </a:p>
        </p:txBody>
      </p:sp>
      <p:sp>
        <p:nvSpPr>
          <p:cNvPr id="8" name="textruta 7"/>
          <p:cNvSpPr txBox="1"/>
          <p:nvPr/>
        </p:nvSpPr>
        <p:spPr>
          <a:xfrm>
            <a:off x="3275393" y="2763371"/>
            <a:ext cx="153949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00" dirty="0"/>
              <a:t>Projektmål och indikatorer.</a:t>
            </a:r>
          </a:p>
          <a:p>
            <a:endParaRPr lang="sv-SE" sz="1000" dirty="0"/>
          </a:p>
          <a:p>
            <a:endParaRPr lang="sv-SE" sz="1000" dirty="0"/>
          </a:p>
          <a:p>
            <a:endParaRPr lang="sv-SE" sz="1000" dirty="0"/>
          </a:p>
          <a:p>
            <a:endParaRPr lang="sv-SE" sz="1000" dirty="0"/>
          </a:p>
          <a:p>
            <a:r>
              <a:rPr lang="sv-SE" sz="1000" dirty="0"/>
              <a:t>Fylls i av projektet.</a:t>
            </a:r>
          </a:p>
        </p:txBody>
      </p:sp>
      <p:sp>
        <p:nvSpPr>
          <p:cNvPr id="9" name="textruta 8">
            <a:extLst>
              <a:ext uri="{FF2B5EF4-FFF2-40B4-BE49-F238E27FC236}">
                <a16:creationId xmlns:a16="http://schemas.microsoft.com/office/drawing/2014/main" id="{D170F26E-45A4-4DB1-8945-3B9285411EBA}"/>
              </a:ext>
            </a:extLst>
          </p:cNvPr>
          <p:cNvSpPr txBox="1"/>
          <p:nvPr/>
        </p:nvSpPr>
        <p:spPr>
          <a:xfrm>
            <a:off x="452220" y="2780928"/>
            <a:ext cx="125910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" sz="1000" dirty="0"/>
              <a:t>Resurser i form av personal, kompetens och medel.</a:t>
            </a:r>
          </a:p>
          <a:p>
            <a:pPr>
              <a:defRPr/>
            </a:pPr>
            <a:endParaRPr lang="" sz="1000" dirty="0"/>
          </a:p>
          <a:p>
            <a:pPr>
              <a:defRPr/>
            </a:pPr>
            <a:endParaRPr lang="" sz="1000" dirty="0"/>
          </a:p>
          <a:p>
            <a:pPr>
              <a:defRPr/>
            </a:pPr>
            <a:r>
              <a:rPr lang="" sz="1000" dirty="0"/>
              <a:t>Fylls i av projektet.</a:t>
            </a:r>
          </a:p>
          <a:p>
            <a:endParaRPr lang="sv-SE" dirty="0"/>
          </a:p>
        </p:txBody>
      </p:sp>
      <p:graphicFrame>
        <p:nvGraphicFramePr>
          <p:cNvPr id="4" name="Tabell 3">
            <a:extLst>
              <a:ext uri="{FF2B5EF4-FFF2-40B4-BE49-F238E27FC236}">
                <a16:creationId xmlns:a16="http://schemas.microsoft.com/office/drawing/2014/main" id="{DFC6C271-809A-48D1-A097-3BC5E0600E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7198743"/>
              </p:ext>
            </p:extLst>
          </p:nvPr>
        </p:nvGraphicFramePr>
        <p:xfrm>
          <a:off x="6640092" y="2756087"/>
          <a:ext cx="1676821" cy="390598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76821">
                  <a:extLst>
                    <a:ext uri="{9D8B030D-6E8A-4147-A177-3AD203B41FA5}">
                      <a16:colId xmlns:a16="http://schemas.microsoft.com/office/drawing/2014/main" val="2453873597"/>
                    </a:ext>
                  </a:extLst>
                </a:gridCol>
              </a:tblGrid>
              <a:tr h="3905989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sv-SE" sz="1000" dirty="0">
                          <a:effectLst/>
                        </a:rPr>
                        <a:t>Förväntade effekter på kort och lång sikt. </a:t>
                      </a:r>
                    </a:p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endParaRPr lang="sv-SE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endParaRPr lang="sv-SE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endParaRPr lang="sv-SE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sv-SE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Fylls i av projektet. </a:t>
                      </a:r>
                    </a:p>
                  </a:txBody>
                  <a:tcPr marL="89535" marR="89535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2796107"/>
                  </a:ext>
                </a:extLst>
              </a:tr>
            </a:tbl>
          </a:graphicData>
        </a:graphic>
      </p:graphicFrame>
      <p:graphicFrame>
        <p:nvGraphicFramePr>
          <p:cNvPr id="11" name="Tabell 10">
            <a:extLst>
              <a:ext uri="{FF2B5EF4-FFF2-40B4-BE49-F238E27FC236}">
                <a16:creationId xmlns:a16="http://schemas.microsoft.com/office/drawing/2014/main" id="{90647CF3-9B28-4A6D-9040-FBF097396B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11097"/>
              </p:ext>
            </p:extLst>
          </p:nvPr>
        </p:nvGraphicFramePr>
        <p:xfrm>
          <a:off x="4830763" y="2763371"/>
          <a:ext cx="1757362" cy="390598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57362">
                  <a:extLst>
                    <a:ext uri="{9D8B030D-6E8A-4147-A177-3AD203B41FA5}">
                      <a16:colId xmlns:a16="http://schemas.microsoft.com/office/drawing/2014/main" val="2569232389"/>
                    </a:ext>
                  </a:extLst>
                </a:gridCol>
              </a:tblGrid>
              <a:tr h="3905989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sv-SE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Förväntat resultat.</a:t>
                      </a:r>
                    </a:p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endParaRPr lang="sv-SE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endParaRPr lang="sv-SE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endParaRPr lang="sv-SE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endParaRPr lang="sv-SE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sv-SE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Fylls i av projektet.</a:t>
                      </a:r>
                    </a:p>
                  </a:txBody>
                  <a:tcPr marL="89535" marR="89535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4741561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8" grpId="0" animBg="1"/>
      <p:bldP spid="19" grpId="0" animBg="1"/>
      <p:bldP spid="20" grpId="0" animBg="1"/>
      <p:bldP spid="22" grpId="0" animBg="1"/>
    </p:bld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5343</TotalTime>
  <Words>122</Words>
  <Application>Microsoft Office PowerPoint</Application>
  <PresentationFormat>Bildspel på skärmen (4:3)</PresentationFormat>
  <Paragraphs>40</Paragraphs>
  <Slides>1</Slides>
  <Notes>1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6" baseType="lpstr">
      <vt:lpstr>Arial</vt:lpstr>
      <vt:lpstr>Calibri</vt:lpstr>
      <vt:lpstr>Symbol</vt:lpstr>
      <vt:lpstr>Verdana</vt:lpstr>
      <vt:lpstr>Office-tema</vt:lpstr>
      <vt:lpstr>Förändringsteorin Utlysning mål 1.1: Kompetensutveckling för sysselsatta i Norra Mellansverige, dnr. 2020/00428  </vt:lpstr>
    </vt:vector>
  </TitlesOfParts>
  <Company>ESF Rådet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Förändringsteorin</dc:title>
  <dc:creator>svegu</dc:creator>
  <cp:lastModifiedBy>Kraft Lina</cp:lastModifiedBy>
  <cp:revision>73</cp:revision>
  <cp:lastPrinted>2016-05-17T12:17:24Z</cp:lastPrinted>
  <dcterms:created xsi:type="dcterms:W3CDTF">2015-03-31T07:43:05Z</dcterms:created>
  <dcterms:modified xsi:type="dcterms:W3CDTF">2020-06-16T11:06:05Z</dcterms:modified>
</cp:coreProperties>
</file>