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57" r:id="rId4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6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BB933-CCF6-4406-A5CA-70EFEA1EBD4C}" type="datetimeFigureOut">
              <a:rPr lang="sv-SE" smtClean="0"/>
              <a:t>2016-05-13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9FF3A-17FA-4FBD-940A-F6772C34D4C8}" type="slidenum">
              <a:rPr lang="sv-SE" smtClean="0"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alt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alt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35C97F-89E4-460C-BF8C-C5115CA93C6E}" type="slidenum">
              <a:rPr lang="sv-SE" smtClean="0"/>
              <a:pPr/>
              <a:t>3</a:t>
            </a:fld>
            <a:endParaRPr 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CABB-997E-431F-A520-5FE9CDC464CC}" type="datetime1">
              <a:rPr lang="sv-SE" smtClean="0"/>
              <a:t>2016-05-13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Svenska ESF-rådet, Kvalitetsgruppen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45C3F-CC3E-4B24-A978-1B65261573DF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2ED5-9912-4293-A69C-2408CD0778AB}" type="datetime1">
              <a:rPr lang="sv-SE" smtClean="0"/>
              <a:t>2016-05-13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Svenska ESF-rådet, Kvalitetsgruppen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45C3F-CC3E-4B24-A978-1B65261573DF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2459-CB1B-4C94-8C7D-90C46A3BEFB8}" type="datetime1">
              <a:rPr lang="sv-SE" smtClean="0"/>
              <a:t>2016-05-13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Svenska ESF-rådet, Kvalitetsgruppen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45C3F-CC3E-4B24-A978-1B65261573DF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3AB0C-4E4D-4F06-9ABA-35A223163193}" type="datetime1">
              <a:rPr lang="sv-SE" smtClean="0"/>
              <a:t>2016-05-13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Svenska ESF-rådet, Kvalitetsgruppen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45C3F-CC3E-4B24-A978-1B65261573DF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A863D-8A4E-4D3D-9F47-378B6228BC63}" type="datetime1">
              <a:rPr lang="sv-SE" smtClean="0"/>
              <a:t>2016-05-13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Svenska ESF-rådet, Kvalitetsgruppen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45C3F-CC3E-4B24-A978-1B65261573DF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09D4-C777-4D2A-9F9D-176576C2FB1A}" type="datetime1">
              <a:rPr lang="sv-SE" smtClean="0"/>
              <a:t>2016-05-13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Svenska ESF-rådet, Kvalitetsgruppen</a:t>
            </a: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45C3F-CC3E-4B24-A978-1B65261573DF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50672-A336-4DB0-B3DF-D29E0EA2C65B}" type="datetime1">
              <a:rPr lang="sv-SE" smtClean="0"/>
              <a:t>2016-05-13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Svenska ESF-rådet, Kvalitetsgruppen</a:t>
            </a:r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45C3F-CC3E-4B24-A978-1B65261573DF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15F3D-15F2-4DF7-A51B-44A9925474FD}" type="datetime1">
              <a:rPr lang="sv-SE" smtClean="0"/>
              <a:t>2016-05-13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Svenska ESF-rådet, Kvalitetsgruppen</a:t>
            </a: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45C3F-CC3E-4B24-A978-1B65261573DF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7B9CE-E350-4D3D-A783-533984922600}" type="datetime1">
              <a:rPr lang="sv-SE" smtClean="0"/>
              <a:t>2016-05-13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Svenska ESF-rådet, Kvalitetsgruppen</a:t>
            </a: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45C3F-CC3E-4B24-A978-1B65261573DF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9A704-53F0-4706-AA24-A0B07723D706}" type="datetime1">
              <a:rPr lang="sv-SE" smtClean="0"/>
              <a:t>2016-05-13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Svenska ESF-rådet, Kvalitetsgruppen</a:t>
            </a: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45C3F-CC3E-4B24-A978-1B65261573DF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02A9-9440-4B40-8EEC-4D7AA69FE98D}" type="datetime1">
              <a:rPr lang="sv-SE" smtClean="0"/>
              <a:t>2016-05-13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Svenska ESF-rådet, Kvalitetsgruppen</a:t>
            </a: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45C3F-CC3E-4B24-A978-1B65261573DF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CC592-DDEC-467F-8289-494BF1DB927D}" type="datetime1">
              <a:rPr lang="sv-SE" smtClean="0"/>
              <a:t>2016-05-13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smtClean="0"/>
              <a:t>Svenska ESF-rådet, Kvalitetsgruppen</a:t>
            </a: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45C3F-CC3E-4B24-A978-1B65261573DF}" type="slidenum">
              <a:rPr lang="sv-SE" smtClean="0"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6"/>
          <p:cNvSpPr>
            <a:spLocks noGrp="1"/>
          </p:cNvSpPr>
          <p:nvPr>
            <p:ph type="title"/>
          </p:nvPr>
        </p:nvSpPr>
        <p:spPr bwMode="auto">
          <a:xfrm>
            <a:off x="251520" y="260648"/>
            <a:ext cx="8712522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sv-SE" altLang="en-US" sz="2400" dirty="0" smtClean="0">
                <a:latin typeface="Arial" pitchFamily="34" charset="0"/>
                <a:cs typeface="Arial" pitchFamily="34" charset="0"/>
              </a:rPr>
              <a:t>Verktyg för förändringsteori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10800000">
            <a:off x="8244408" y="1970222"/>
            <a:ext cx="504056" cy="1439862"/>
          </a:xfrm>
          <a:prstGeom prst="rightArrow">
            <a:avLst>
              <a:gd name="adj1" fmla="val 57843"/>
              <a:gd name="adj2" fmla="val 48606"/>
            </a:avLst>
          </a:prstGeom>
          <a:solidFill>
            <a:srgbClr val="F57E1B"/>
          </a:solidFill>
          <a:ln>
            <a:solidFill>
              <a:schemeClr val="tx2">
                <a:lumMod val="50000"/>
              </a:schemeClr>
            </a:solidFill>
            <a:headEnd/>
            <a:tailEnd type="none" w="lg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eaLnBrk="0" hangingPunct="0"/>
            <a:r>
              <a:rPr lang="sv-SE" altLang="en-US" sz="1400" b="1" dirty="0">
                <a:latin typeface="Arial" pitchFamily="34" charset="0"/>
                <a:cs typeface="Arial" pitchFamily="34" charset="0"/>
              </a:rPr>
              <a:t>Start</a:t>
            </a: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7020272" y="2425834"/>
            <a:ext cx="1196143" cy="552450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50000"/>
              </a:schemeClr>
            </a:solidFill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>
              <a:solidFill>
                <a:schemeClr val="tx1"/>
              </a:solidFill>
              <a:latin typeface="Arial" pitchFamily="34" charset="0"/>
              <a:ea typeface="ＭＳ Ｐゴシック" pitchFamily="-111" charset="-128"/>
              <a:cs typeface="Arial" pitchFamily="34" charset="0"/>
            </a:endParaRP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flipH="1">
            <a:off x="2627784" y="2034921"/>
            <a:ext cx="1209204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solidFill>
              <a:schemeClr val="tx2"/>
            </a:solidFill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>
              <a:defRPr/>
            </a:pPr>
            <a:endParaRPr lang="sv-SE" sz="16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flipH="1">
            <a:off x="3923927" y="2028763"/>
            <a:ext cx="1152127" cy="338554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solidFill>
              <a:schemeClr val="tx2"/>
            </a:solidFill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>
              <a:defRPr/>
            </a:pPr>
            <a:endParaRPr lang="sv-SE" sz="16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flipH="1">
            <a:off x="6372200" y="2024210"/>
            <a:ext cx="1152128" cy="338138"/>
          </a:xfrm>
          <a:prstGeom prst="curvedDownArrow">
            <a:avLst>
              <a:gd name="adj1" fmla="val 87333"/>
              <a:gd name="adj2" fmla="val 174667"/>
              <a:gd name="adj3" fmla="val 35685"/>
            </a:avLst>
          </a:prstGeom>
          <a:ln>
            <a:solidFill>
              <a:schemeClr val="tx2"/>
            </a:solidFill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>
              <a:defRPr/>
            </a:pPr>
            <a:endParaRPr lang="sv-SE" sz="16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7043951" y="2497312"/>
            <a:ext cx="1008286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Arial" pitchFamily="34" charset="0"/>
                <a:ea typeface="ＭＳ Ｐゴシック" pitchFamily="34" charset="-128"/>
                <a:cs typeface="Arial" pitchFamily="34" charset="0"/>
              </a:rPr>
              <a:t>Långsiktig effekt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flipH="1">
            <a:off x="1475656" y="2023615"/>
            <a:ext cx="1152128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solidFill>
              <a:schemeClr val="tx2"/>
            </a:solidFill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>
              <a:defRPr/>
            </a:pPr>
            <a:endParaRPr lang="sv-SE" sz="16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24128" y="909737"/>
            <a:ext cx="1296144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v-SE" sz="1050" smtClean="0">
                <a:latin typeface="Arial" pitchFamily="34" charset="0"/>
                <a:cs typeface="Arial" pitchFamily="34" charset="0"/>
              </a:rPr>
              <a:t>För att nå den långsiktiga effekten måste de här effekterna uppnås  på kort sikt ...</a:t>
            </a:r>
            <a:endParaRPr lang="sv-SE" sz="105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99992" y="909737"/>
            <a:ext cx="1196900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v-SE" sz="1050" smtClean="0">
                <a:latin typeface="Arial" pitchFamily="34" charset="0"/>
                <a:cs typeface="Arial" pitchFamily="34" charset="0"/>
              </a:rPr>
              <a:t>För att nå de kortsiktiga effekterna måste vi uppnå de här resultaten ...</a:t>
            </a:r>
            <a:endParaRPr lang="sv-SE" sz="105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23728" y="909737"/>
            <a:ext cx="1224136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v-SE" sz="1050" smtClean="0">
                <a:latin typeface="Arial" pitchFamily="34" charset="0"/>
                <a:cs typeface="Arial" pitchFamily="34" charset="0"/>
              </a:rPr>
              <a:t>För att prestera måste vi genomföra de här aktiviteterna …</a:t>
            </a:r>
            <a:endParaRPr lang="sv-SE" sz="105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7584" y="909737"/>
            <a:ext cx="1368153" cy="12234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v-SE" sz="1050" dirty="0" smtClean="0">
                <a:latin typeface="Arial" pitchFamily="34" charset="0"/>
                <a:cs typeface="Arial" pitchFamily="34" charset="0"/>
              </a:rPr>
              <a:t>För att genomföra dessa aktiviteter  behöver vi de här resurserna i form av personal, kompetens och medel …</a:t>
            </a:r>
            <a:endParaRPr lang="sv-SE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26963" y="3049796"/>
            <a:ext cx="1152128" cy="1656184"/>
          </a:xfrm>
          <a:prstGeom prst="rect">
            <a:avLst/>
          </a:prstGeom>
          <a:solidFill>
            <a:srgbClr val="F4DF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>
              <a:defRPr/>
            </a:pPr>
            <a:endParaRPr lang="sv-SE" sz="10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572000" y="3049796"/>
            <a:ext cx="1152128" cy="1656184"/>
          </a:xfrm>
          <a:prstGeom prst="rect">
            <a:avLst/>
          </a:prstGeom>
          <a:solidFill>
            <a:srgbClr val="F4DF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>
              <a:defRPr/>
            </a:pPr>
            <a:endParaRPr lang="sv-SE" sz="100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sv-SE" sz="10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347864" y="3049796"/>
            <a:ext cx="1152128" cy="1656184"/>
          </a:xfrm>
          <a:prstGeom prst="rect">
            <a:avLst/>
          </a:prstGeom>
          <a:solidFill>
            <a:srgbClr val="F4DF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>
              <a:defRPr/>
            </a:pPr>
            <a:endParaRPr lang="sv-SE" sz="10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123430" y="3049796"/>
            <a:ext cx="1152426" cy="1656184"/>
          </a:xfrm>
          <a:prstGeom prst="rect">
            <a:avLst/>
          </a:prstGeom>
          <a:solidFill>
            <a:srgbClr val="F4DF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>
              <a:defRPr/>
            </a:pPr>
            <a:endParaRPr lang="sv-SE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99592" y="3049796"/>
            <a:ext cx="1152128" cy="1656184"/>
          </a:xfrm>
          <a:prstGeom prst="rect">
            <a:avLst/>
          </a:prstGeom>
          <a:solidFill>
            <a:srgbClr val="F4DF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>
              <a:defRPr/>
            </a:pPr>
            <a:endParaRPr lang="sv-SE">
              <a:latin typeface="Arial" pitchFamily="34" charset="0"/>
              <a:cs typeface="Arial" pitchFamily="34" charset="0"/>
            </a:endParaRPr>
          </a:p>
        </p:txBody>
      </p:sp>
      <p:sp>
        <p:nvSpPr>
          <p:cNvPr id="24613" name="TextBox 2"/>
          <p:cNvSpPr txBox="1">
            <a:spLocks noChangeArrowheads="1"/>
          </p:cNvSpPr>
          <p:nvPr/>
        </p:nvSpPr>
        <p:spPr bwMode="auto">
          <a:xfrm>
            <a:off x="1043508" y="5426060"/>
            <a:ext cx="7200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altLang="en-US" sz="1400" i="1" dirty="0">
                <a:latin typeface="Arial" pitchFamily="34" charset="0"/>
                <a:cs typeface="Arial" pitchFamily="34" charset="0"/>
              </a:rPr>
              <a:t>Observera att det ofta finns flera nivåer av effekter och resultat. </a:t>
            </a:r>
            <a:endParaRPr lang="sv-SE" altLang="en-US" sz="1400" i="1" dirty="0" smtClean="0">
              <a:latin typeface="Arial" pitchFamily="34" charset="0"/>
              <a:cs typeface="Arial" pitchFamily="34" charset="0"/>
            </a:endParaRPr>
          </a:p>
          <a:p>
            <a:r>
              <a:rPr lang="sv-SE" altLang="en-US" sz="1400" i="1" dirty="0" smtClean="0">
                <a:latin typeface="Arial" pitchFamily="34" charset="0"/>
                <a:cs typeface="Arial" pitchFamily="34" charset="0"/>
              </a:rPr>
              <a:t>Tänk på de </a:t>
            </a:r>
            <a:r>
              <a:rPr lang="sv-SE" altLang="en-US" sz="1400" i="1" dirty="0">
                <a:latin typeface="Arial" pitchFamily="34" charset="0"/>
                <a:cs typeface="Arial" pitchFamily="34" charset="0"/>
              </a:rPr>
              <a:t>indikatorer som redan följs upp i Socialfondsprogrammet. </a:t>
            </a:r>
          </a:p>
        </p:txBody>
      </p:sp>
      <p:sp>
        <p:nvSpPr>
          <p:cNvPr id="48" name="Isosceles Triangle 47"/>
          <p:cNvSpPr/>
          <p:nvPr/>
        </p:nvSpPr>
        <p:spPr>
          <a:xfrm>
            <a:off x="6172198" y="4705980"/>
            <a:ext cx="431800" cy="358775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Isosceles Triangle 48"/>
          <p:cNvSpPr/>
          <p:nvPr/>
        </p:nvSpPr>
        <p:spPr>
          <a:xfrm>
            <a:off x="7361650" y="4705980"/>
            <a:ext cx="431800" cy="358775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Isosceles Triangle 49"/>
          <p:cNvSpPr/>
          <p:nvPr/>
        </p:nvSpPr>
        <p:spPr>
          <a:xfrm>
            <a:off x="3716987" y="4705980"/>
            <a:ext cx="431800" cy="358775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>
              <a:latin typeface="Arial" pitchFamily="34" charset="0"/>
              <a:cs typeface="Arial" pitchFamily="34" charset="0"/>
            </a:endParaRPr>
          </a:p>
        </p:txBody>
      </p:sp>
      <p:sp>
        <p:nvSpPr>
          <p:cNvPr id="24619" name="TextBox 4"/>
          <p:cNvSpPr txBox="1">
            <a:spLocks noChangeArrowheads="1"/>
          </p:cNvSpPr>
          <p:nvPr/>
        </p:nvSpPr>
        <p:spPr bwMode="auto">
          <a:xfrm>
            <a:off x="899592" y="4739036"/>
            <a:ext cx="2664296" cy="6232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v-SE" altLang="en-US" sz="1150" dirty="0" smtClean="0">
                <a:latin typeface="Arial" pitchFamily="34" charset="0"/>
                <a:cs typeface="Arial" pitchFamily="34" charset="0"/>
              </a:rPr>
              <a:t>Vilken information kan indikera hur det går för projektet? Kvantitativa och kvalitativa indikatorer till exempel </a:t>
            </a:r>
            <a:endParaRPr lang="sv-SE" altLang="en-US" sz="11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1"/>
          <p:cNvSpPr/>
          <p:nvPr/>
        </p:nvSpPr>
        <p:spPr>
          <a:xfrm>
            <a:off x="5795442" y="3049796"/>
            <a:ext cx="1152128" cy="1656184"/>
          </a:xfrm>
          <a:prstGeom prst="rect">
            <a:avLst/>
          </a:prstGeom>
          <a:solidFill>
            <a:srgbClr val="F4DF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>
              <a:defRPr/>
            </a:pPr>
            <a:endParaRPr lang="sv-SE" sz="10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AutoShape 12"/>
          <p:cNvSpPr>
            <a:spLocks noChangeArrowheads="1"/>
          </p:cNvSpPr>
          <p:nvPr/>
        </p:nvSpPr>
        <p:spPr bwMode="auto">
          <a:xfrm flipH="1">
            <a:off x="5148064" y="2025662"/>
            <a:ext cx="1152550" cy="338138"/>
          </a:xfrm>
          <a:prstGeom prst="curvedDownArrow">
            <a:avLst>
              <a:gd name="adj1" fmla="val 87333"/>
              <a:gd name="adj2" fmla="val 174667"/>
              <a:gd name="adj3" fmla="val 35685"/>
            </a:avLst>
          </a:prstGeom>
          <a:ln>
            <a:solidFill>
              <a:schemeClr val="tx2"/>
            </a:solidFill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>
              <a:defRPr/>
            </a:pPr>
            <a:endParaRPr lang="sv-SE" sz="16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22"/>
          <p:cNvSpPr txBox="1"/>
          <p:nvPr/>
        </p:nvSpPr>
        <p:spPr>
          <a:xfrm>
            <a:off x="3347864" y="908720"/>
            <a:ext cx="1152128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v-SE" sz="1050" smtClean="0">
                <a:latin typeface="Arial" pitchFamily="34" charset="0"/>
                <a:cs typeface="Arial" pitchFamily="34" charset="0"/>
              </a:rPr>
              <a:t>För att nå resultaten måste vi prestera de här sakerna/ tjänsterna ...</a:t>
            </a:r>
            <a:endParaRPr lang="sv-SE" sz="105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Isosceles Triangle 49"/>
          <p:cNvSpPr/>
          <p:nvPr/>
        </p:nvSpPr>
        <p:spPr>
          <a:xfrm>
            <a:off x="4941123" y="4705980"/>
            <a:ext cx="431800" cy="358775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v-SE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AutoShape 4"/>
          <p:cNvSpPr>
            <a:spLocks noChangeArrowheads="1"/>
          </p:cNvSpPr>
          <p:nvPr/>
        </p:nvSpPr>
        <p:spPr bwMode="auto">
          <a:xfrm>
            <a:off x="5796136" y="2427077"/>
            <a:ext cx="1196143" cy="552450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50000"/>
              </a:schemeClr>
            </a:solidFill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>
              <a:solidFill>
                <a:schemeClr val="tx1"/>
              </a:solidFill>
              <a:latin typeface="Arial" pitchFamily="34" charset="0"/>
              <a:ea typeface="ＭＳ Ｐゴシック" pitchFamily="-111" charset="-128"/>
              <a:cs typeface="Arial" pitchFamily="34" charset="0"/>
            </a:endParaRPr>
          </a:p>
        </p:txBody>
      </p:sp>
      <p:sp>
        <p:nvSpPr>
          <p:cNvPr id="44" name="AutoShape 4"/>
          <p:cNvSpPr>
            <a:spLocks noChangeArrowheads="1"/>
          </p:cNvSpPr>
          <p:nvPr/>
        </p:nvSpPr>
        <p:spPr bwMode="auto">
          <a:xfrm>
            <a:off x="904872" y="2439048"/>
            <a:ext cx="1196143" cy="552450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50000"/>
              </a:schemeClr>
            </a:solidFill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>
              <a:solidFill>
                <a:schemeClr val="tx1"/>
              </a:solidFill>
              <a:latin typeface="Arial" pitchFamily="34" charset="0"/>
              <a:ea typeface="ＭＳ Ｐゴシック" pitchFamily="-111" charset="-128"/>
              <a:cs typeface="Arial" pitchFamily="34" charset="0"/>
            </a:endParaRPr>
          </a:p>
        </p:txBody>
      </p:sp>
      <p:sp>
        <p:nvSpPr>
          <p:cNvPr id="45" name="AutoShape 4"/>
          <p:cNvSpPr>
            <a:spLocks noChangeArrowheads="1"/>
          </p:cNvSpPr>
          <p:nvPr/>
        </p:nvSpPr>
        <p:spPr bwMode="auto">
          <a:xfrm>
            <a:off x="2129008" y="2429717"/>
            <a:ext cx="1196143" cy="552450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50000"/>
              </a:schemeClr>
            </a:solidFill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>
              <a:solidFill>
                <a:schemeClr val="tx1"/>
              </a:solidFill>
              <a:latin typeface="Arial" pitchFamily="34" charset="0"/>
              <a:ea typeface="ＭＳ Ｐゴシック" pitchFamily="-111" charset="-128"/>
              <a:cs typeface="Arial" pitchFamily="34" charset="0"/>
            </a:endParaRPr>
          </a:p>
        </p:txBody>
      </p:sp>
      <p:sp>
        <p:nvSpPr>
          <p:cNvPr id="46" name="AutoShape 4"/>
          <p:cNvSpPr>
            <a:spLocks noChangeArrowheads="1"/>
          </p:cNvSpPr>
          <p:nvPr/>
        </p:nvSpPr>
        <p:spPr bwMode="auto">
          <a:xfrm>
            <a:off x="3350504" y="2439048"/>
            <a:ext cx="1196143" cy="552450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50000"/>
              </a:schemeClr>
            </a:solidFill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>
              <a:solidFill>
                <a:schemeClr val="tx1"/>
              </a:solidFill>
              <a:latin typeface="Arial" pitchFamily="34" charset="0"/>
              <a:ea typeface="ＭＳ Ｐゴシック" pitchFamily="-111" charset="-128"/>
              <a:cs typeface="Arial" pitchFamily="34" charset="0"/>
            </a:endParaRPr>
          </a:p>
        </p:txBody>
      </p:sp>
      <p:sp>
        <p:nvSpPr>
          <p:cNvPr id="47" name="AutoShape 4"/>
          <p:cNvSpPr>
            <a:spLocks noChangeArrowheads="1"/>
          </p:cNvSpPr>
          <p:nvPr/>
        </p:nvSpPr>
        <p:spPr bwMode="auto">
          <a:xfrm>
            <a:off x="4572000" y="2429717"/>
            <a:ext cx="1196143" cy="552450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50000"/>
              </a:schemeClr>
            </a:solidFill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>
              <a:solidFill>
                <a:schemeClr val="tx1"/>
              </a:solidFill>
              <a:latin typeface="Arial" pitchFamily="34" charset="0"/>
              <a:ea typeface="ＭＳ Ｐゴシック" pitchFamily="-111" charset="-128"/>
              <a:cs typeface="Arial" pitchFamily="34" charset="0"/>
            </a:endParaRPr>
          </a:p>
        </p:txBody>
      </p:sp>
      <p:sp>
        <p:nvSpPr>
          <p:cNvPr id="36" name="TextBox 23"/>
          <p:cNvSpPr txBox="1">
            <a:spLocks noChangeArrowheads="1"/>
          </p:cNvSpPr>
          <p:nvPr/>
        </p:nvSpPr>
        <p:spPr bwMode="auto">
          <a:xfrm>
            <a:off x="5796136" y="2499085"/>
            <a:ext cx="1008286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Kortsiktig </a:t>
            </a:r>
            <a:r>
              <a:rPr lang="sv-SE" altLang="en-US" sz="1200" b="1">
                <a:latin typeface="Arial" pitchFamily="34" charset="0"/>
                <a:ea typeface="ＭＳ Ｐゴシック" pitchFamily="34" charset="-128"/>
                <a:cs typeface="Arial" pitchFamily="34" charset="0"/>
              </a:rPr>
              <a:t>effekt</a:t>
            </a:r>
          </a:p>
        </p:txBody>
      </p:sp>
      <p:sp>
        <p:nvSpPr>
          <p:cNvPr id="24589" name="TextBox 23"/>
          <p:cNvSpPr txBox="1">
            <a:spLocks noChangeArrowheads="1"/>
          </p:cNvSpPr>
          <p:nvPr/>
        </p:nvSpPr>
        <p:spPr bwMode="auto">
          <a:xfrm>
            <a:off x="4674096" y="2515654"/>
            <a:ext cx="86434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Arial" pitchFamily="34" charset="0"/>
                <a:ea typeface="ＭＳ Ｐゴシック" pitchFamily="34" charset="-128"/>
                <a:cs typeface="Arial" pitchFamily="34" charset="0"/>
              </a:rPr>
              <a:t>Resultat</a:t>
            </a:r>
          </a:p>
        </p:txBody>
      </p:sp>
      <p:sp>
        <p:nvSpPr>
          <p:cNvPr id="24590" name="TextBox 23"/>
          <p:cNvSpPr txBox="1">
            <a:spLocks noChangeArrowheads="1"/>
          </p:cNvSpPr>
          <p:nvPr/>
        </p:nvSpPr>
        <p:spPr bwMode="auto">
          <a:xfrm>
            <a:off x="3278496" y="2519007"/>
            <a:ext cx="126523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Prestation</a:t>
            </a:r>
            <a:endParaRPr lang="sv-SE" altLang="en-US" sz="1200" b="1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24591" name="TextBox 23"/>
          <p:cNvSpPr txBox="1">
            <a:spLocks noChangeArrowheads="1"/>
          </p:cNvSpPr>
          <p:nvPr/>
        </p:nvSpPr>
        <p:spPr bwMode="auto">
          <a:xfrm>
            <a:off x="2057000" y="2520387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Arial" pitchFamily="34" charset="0"/>
                <a:ea typeface="ＭＳ Ｐゴシック" pitchFamily="34" charset="-128"/>
                <a:cs typeface="Arial" pitchFamily="34" charset="0"/>
              </a:rPr>
              <a:t>Aktiviteter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823533" y="2505606"/>
            <a:ext cx="12652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Arial" pitchFamily="34" charset="0"/>
                <a:ea typeface="ＭＳ Ｐゴシック" pitchFamily="34" charset="-128"/>
                <a:cs typeface="Arial" pitchFamily="34" charset="0"/>
              </a:rPr>
              <a:t>Resurser</a:t>
            </a:r>
          </a:p>
        </p:txBody>
      </p:sp>
      <p:sp>
        <p:nvSpPr>
          <p:cNvPr id="56" name="TextBox 1"/>
          <p:cNvSpPr txBox="1"/>
          <p:nvPr/>
        </p:nvSpPr>
        <p:spPr>
          <a:xfrm>
            <a:off x="7005712" y="909737"/>
            <a:ext cx="109468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v-SE" sz="1050" smtClean="0">
                <a:latin typeface="Arial" pitchFamily="34" charset="0"/>
                <a:cs typeface="Arial" pitchFamily="34" charset="0"/>
              </a:rPr>
              <a:t>Den här långsiktiga effekten vill vi bidra till att nå!</a:t>
            </a:r>
            <a:endParaRPr lang="sv-SE" sz="105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4" name="Rak 53"/>
          <p:cNvCxnSpPr/>
          <p:nvPr/>
        </p:nvCxnSpPr>
        <p:spPr>
          <a:xfrm flipV="1">
            <a:off x="3557930" y="5058797"/>
            <a:ext cx="4229562" cy="426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Platshållare för sidfot 5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Svenska ESF-rådet, Kvalitetsgruppen</a:t>
            </a:r>
            <a:endParaRPr lang="sv-SE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ruta 67"/>
          <p:cNvSpPr txBox="1"/>
          <p:nvPr/>
        </p:nvSpPr>
        <p:spPr>
          <a:xfrm>
            <a:off x="827584" y="5229200"/>
            <a:ext cx="7128793" cy="5232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1400" dirty="0" smtClean="0">
                <a:latin typeface="Arial" pitchFamily="34" charset="0"/>
                <a:cs typeface="Arial" pitchFamily="34" charset="0"/>
              </a:rPr>
              <a:t>Det här verktyget visar processen om förändringar i behov, risker samt åtgärder, framgångsfaktorer och hinder. Exempel </a:t>
            </a:r>
            <a:r>
              <a:rPr lang="sv-SE" sz="1400" smtClean="0">
                <a:latin typeface="Arial" pitchFamily="34" charset="0"/>
                <a:cs typeface="Arial" pitchFamily="34" charset="0"/>
              </a:rPr>
              <a:t>på frågor </a:t>
            </a:r>
            <a:r>
              <a:rPr lang="sv-SE" sz="1400" dirty="0" smtClean="0">
                <a:latin typeface="Arial" pitchFamily="34" charset="0"/>
                <a:cs typeface="Arial" pitchFamily="34" charset="0"/>
              </a:rPr>
              <a:t>ges ovan. </a:t>
            </a:r>
            <a:endParaRPr lang="sv-SE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578" name="Title 6"/>
          <p:cNvSpPr>
            <a:spLocks noGrp="1"/>
          </p:cNvSpPr>
          <p:nvPr>
            <p:ph type="title"/>
          </p:nvPr>
        </p:nvSpPr>
        <p:spPr bwMode="auto">
          <a:xfrm>
            <a:off x="251520" y="476672"/>
            <a:ext cx="8712522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sv-SE" altLang="en-US" sz="2400" dirty="0" smtClean="0">
                <a:latin typeface="Arial" pitchFamily="34" charset="0"/>
                <a:cs typeface="Arial" pitchFamily="34" charset="0"/>
              </a:rPr>
              <a:t>Verktyg för uppföljning av förändringsteori</a:t>
            </a: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7020272" y="1490232"/>
            <a:ext cx="1196143" cy="552450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75000"/>
              </a:schemeClr>
            </a:solidFill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latin typeface="Arial" pitchFamily="34" charset="0"/>
              <a:ea typeface="ＭＳ Ｐゴシック" pitchFamily="-111" charset="-128"/>
              <a:cs typeface="Arial" pitchFamily="34" charset="0"/>
            </a:endParaRPr>
          </a:p>
        </p:txBody>
      </p: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7045498" y="1555452"/>
            <a:ext cx="1008286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Långsiktig effekt</a:t>
            </a:r>
          </a:p>
        </p:txBody>
      </p:sp>
      <p:sp>
        <p:nvSpPr>
          <p:cNvPr id="4" name="Rectangle 3"/>
          <p:cNvSpPr/>
          <p:nvPr/>
        </p:nvSpPr>
        <p:spPr>
          <a:xfrm>
            <a:off x="7026963" y="2114194"/>
            <a:ext cx="1152128" cy="2034886"/>
          </a:xfrm>
          <a:prstGeom prst="rect">
            <a:avLst/>
          </a:prstGeom>
          <a:solidFill>
            <a:srgbClr val="F4DF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>
              <a:defRPr/>
            </a:pPr>
            <a:endParaRPr lang="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572000" y="2114194"/>
            <a:ext cx="1152128" cy="2034886"/>
          </a:xfrm>
          <a:prstGeom prst="rect">
            <a:avLst/>
          </a:prstGeom>
          <a:solidFill>
            <a:srgbClr val="F4DF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>
              <a:defRPr/>
            </a:pPr>
            <a:endParaRPr lang="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347864" y="2114194"/>
            <a:ext cx="1152128" cy="2034886"/>
          </a:xfrm>
          <a:prstGeom prst="rect">
            <a:avLst/>
          </a:prstGeom>
          <a:solidFill>
            <a:srgbClr val="F4DF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>
              <a:defRPr/>
            </a:pPr>
            <a:endParaRPr lang="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123430" y="2114194"/>
            <a:ext cx="1152426" cy="2034886"/>
          </a:xfrm>
          <a:prstGeom prst="rect">
            <a:avLst/>
          </a:prstGeom>
          <a:solidFill>
            <a:srgbClr val="F4DF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>
              <a:buFont typeface="Arial" pitchFamily="34" charset="0"/>
              <a:buChar char="•"/>
              <a:defRPr/>
            </a:pPr>
            <a:endParaRPr lang="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99592" y="2114194"/>
            <a:ext cx="1152128" cy="2034886"/>
          </a:xfrm>
          <a:prstGeom prst="rect">
            <a:avLst/>
          </a:prstGeom>
          <a:solidFill>
            <a:srgbClr val="F4DF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>
              <a:defRPr/>
            </a:pPr>
            <a:endParaRPr lang="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>
            <a:off x="6172198" y="4166659"/>
            <a:ext cx="431800" cy="358775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Isosceles Triangle 48"/>
          <p:cNvSpPr/>
          <p:nvPr/>
        </p:nvSpPr>
        <p:spPr>
          <a:xfrm>
            <a:off x="7361650" y="4166659"/>
            <a:ext cx="431800" cy="358775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Isosceles Triangle 49"/>
          <p:cNvSpPr/>
          <p:nvPr/>
        </p:nvSpPr>
        <p:spPr>
          <a:xfrm>
            <a:off x="3716987" y="4168431"/>
            <a:ext cx="431800" cy="358775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>
              <a:latin typeface="Arial" pitchFamily="34" charset="0"/>
              <a:cs typeface="Arial" pitchFamily="34" charset="0"/>
            </a:endParaRPr>
          </a:p>
        </p:txBody>
      </p:sp>
      <p:sp>
        <p:nvSpPr>
          <p:cNvPr id="24619" name="TextBox 4"/>
          <p:cNvSpPr txBox="1">
            <a:spLocks noChangeArrowheads="1"/>
          </p:cNvSpPr>
          <p:nvPr/>
        </p:nvSpPr>
        <p:spPr bwMode="auto">
          <a:xfrm>
            <a:off x="899592" y="4312416"/>
            <a:ext cx="1152128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200" dirty="0" err="1" smtClean="0">
                <a:latin typeface="Arial" pitchFamily="34" charset="0"/>
                <a:cs typeface="Arial" pitchFamily="34" charset="0"/>
              </a:rPr>
              <a:t>Vilken</a:t>
            </a:r>
            <a:r>
              <a:rPr lang="en-US" altLang="en-US" sz="1200" dirty="0" smtClean="0">
                <a:latin typeface="Arial" pitchFamily="34" charset="0"/>
                <a:cs typeface="Arial" pitchFamily="34" charset="0"/>
              </a:rPr>
              <a:t> information </a:t>
            </a:r>
            <a:r>
              <a:rPr lang="en-US" altLang="en-US" sz="1200" dirty="0" err="1">
                <a:latin typeface="Arial" pitchFamily="34" charset="0"/>
                <a:cs typeface="Arial" pitchFamily="34" charset="0"/>
              </a:rPr>
              <a:t>finns</a:t>
            </a:r>
            <a:r>
              <a:rPr lang="en-US" altLang="en-US" sz="1200" dirty="0">
                <a:latin typeface="Arial" pitchFamily="34" charset="0"/>
                <a:cs typeface="Arial" pitchFamily="34" charset="0"/>
              </a:rPr>
              <a:t>?</a:t>
            </a:r>
            <a:endParaRPr lang="sv-SE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1"/>
          <p:cNvSpPr/>
          <p:nvPr/>
        </p:nvSpPr>
        <p:spPr>
          <a:xfrm>
            <a:off x="5795442" y="2114194"/>
            <a:ext cx="1152128" cy="2034886"/>
          </a:xfrm>
          <a:prstGeom prst="rect">
            <a:avLst/>
          </a:prstGeom>
          <a:solidFill>
            <a:srgbClr val="F4DF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>
              <a:defRPr/>
            </a:pPr>
            <a:endParaRPr lang="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Isosceles Triangle 49"/>
          <p:cNvSpPr/>
          <p:nvPr/>
        </p:nvSpPr>
        <p:spPr>
          <a:xfrm>
            <a:off x="4941123" y="4166247"/>
            <a:ext cx="431800" cy="358775"/>
          </a:xfrm>
          <a:prstGeom prst="triangl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AutoShape 4"/>
          <p:cNvSpPr>
            <a:spLocks noChangeArrowheads="1"/>
          </p:cNvSpPr>
          <p:nvPr/>
        </p:nvSpPr>
        <p:spPr bwMode="auto">
          <a:xfrm>
            <a:off x="5796136" y="1491475"/>
            <a:ext cx="1196143" cy="552450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75000"/>
              </a:schemeClr>
            </a:solidFill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latin typeface="Arial" pitchFamily="34" charset="0"/>
              <a:ea typeface="ＭＳ Ｐゴシック" pitchFamily="-111" charset="-128"/>
              <a:cs typeface="Arial" pitchFamily="34" charset="0"/>
            </a:endParaRPr>
          </a:p>
        </p:txBody>
      </p:sp>
      <p:sp>
        <p:nvSpPr>
          <p:cNvPr id="44" name="AutoShape 4"/>
          <p:cNvSpPr>
            <a:spLocks noChangeArrowheads="1"/>
          </p:cNvSpPr>
          <p:nvPr/>
        </p:nvSpPr>
        <p:spPr bwMode="auto">
          <a:xfrm>
            <a:off x="904872" y="1503446"/>
            <a:ext cx="1196143" cy="552450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75000"/>
              </a:schemeClr>
            </a:solidFill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latin typeface="Arial" pitchFamily="34" charset="0"/>
              <a:ea typeface="ＭＳ Ｐゴシック" pitchFamily="-111" charset="-128"/>
              <a:cs typeface="Arial" pitchFamily="34" charset="0"/>
            </a:endParaRPr>
          </a:p>
        </p:txBody>
      </p:sp>
      <p:sp>
        <p:nvSpPr>
          <p:cNvPr id="45" name="AutoShape 4"/>
          <p:cNvSpPr>
            <a:spLocks noChangeArrowheads="1"/>
          </p:cNvSpPr>
          <p:nvPr/>
        </p:nvSpPr>
        <p:spPr bwMode="auto">
          <a:xfrm>
            <a:off x="2129008" y="1494115"/>
            <a:ext cx="1196143" cy="552450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75000"/>
              </a:schemeClr>
            </a:solidFill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latin typeface="Arial" pitchFamily="34" charset="0"/>
              <a:ea typeface="ＭＳ Ｐゴシック" pitchFamily="-111" charset="-128"/>
              <a:cs typeface="Arial" pitchFamily="34" charset="0"/>
            </a:endParaRPr>
          </a:p>
        </p:txBody>
      </p:sp>
      <p:sp>
        <p:nvSpPr>
          <p:cNvPr id="46" name="AutoShape 4"/>
          <p:cNvSpPr>
            <a:spLocks noChangeArrowheads="1"/>
          </p:cNvSpPr>
          <p:nvPr/>
        </p:nvSpPr>
        <p:spPr bwMode="auto">
          <a:xfrm>
            <a:off x="3350504" y="1503446"/>
            <a:ext cx="1196143" cy="552450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75000"/>
              </a:schemeClr>
            </a:solidFill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latin typeface="Arial" pitchFamily="34" charset="0"/>
              <a:ea typeface="ＭＳ Ｐゴシック" pitchFamily="-111" charset="-128"/>
              <a:cs typeface="Arial" pitchFamily="34" charset="0"/>
            </a:endParaRPr>
          </a:p>
        </p:txBody>
      </p:sp>
      <p:sp>
        <p:nvSpPr>
          <p:cNvPr id="47" name="AutoShape 4"/>
          <p:cNvSpPr>
            <a:spLocks noChangeArrowheads="1"/>
          </p:cNvSpPr>
          <p:nvPr/>
        </p:nvSpPr>
        <p:spPr bwMode="auto">
          <a:xfrm>
            <a:off x="4572000" y="1494115"/>
            <a:ext cx="1196143" cy="552450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75000"/>
              </a:schemeClr>
            </a:solidFill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latin typeface="Arial" pitchFamily="34" charset="0"/>
              <a:ea typeface="ＭＳ Ｐゴシック" pitchFamily="-111" charset="-128"/>
              <a:cs typeface="Arial" pitchFamily="34" charset="0"/>
            </a:endParaRPr>
          </a:p>
        </p:txBody>
      </p:sp>
      <p:sp>
        <p:nvSpPr>
          <p:cNvPr id="36" name="TextBox 23"/>
          <p:cNvSpPr txBox="1">
            <a:spLocks noChangeArrowheads="1"/>
          </p:cNvSpPr>
          <p:nvPr/>
        </p:nvSpPr>
        <p:spPr bwMode="auto">
          <a:xfrm>
            <a:off x="5867970" y="1556792"/>
            <a:ext cx="1008286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Kortsiktig </a:t>
            </a:r>
            <a:r>
              <a:rPr lang="sv-SE" altLang="en-US" sz="1200" b="1" dirty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effekt</a:t>
            </a:r>
          </a:p>
        </p:txBody>
      </p:sp>
      <p:sp>
        <p:nvSpPr>
          <p:cNvPr id="24589" name="TextBox 23"/>
          <p:cNvSpPr txBox="1">
            <a:spLocks noChangeArrowheads="1"/>
          </p:cNvSpPr>
          <p:nvPr/>
        </p:nvSpPr>
        <p:spPr bwMode="auto">
          <a:xfrm>
            <a:off x="4674096" y="1660158"/>
            <a:ext cx="86434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Resultat</a:t>
            </a:r>
          </a:p>
        </p:txBody>
      </p:sp>
      <p:sp>
        <p:nvSpPr>
          <p:cNvPr id="24590" name="TextBox 23"/>
          <p:cNvSpPr txBox="1">
            <a:spLocks noChangeArrowheads="1"/>
          </p:cNvSpPr>
          <p:nvPr/>
        </p:nvSpPr>
        <p:spPr bwMode="auto">
          <a:xfrm>
            <a:off x="3278496" y="1582192"/>
            <a:ext cx="12652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Prestation/ </a:t>
            </a:r>
            <a:br>
              <a:rPr lang="sv-SE" altLang="en-US" sz="1200" b="1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</a:br>
            <a:r>
              <a:rPr lang="sv-SE" altLang="en-US" sz="1200" b="1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utfall</a:t>
            </a:r>
            <a:endParaRPr lang="sv-SE" altLang="en-US" sz="1200" b="1" dirty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24591" name="TextBox 23"/>
          <p:cNvSpPr txBox="1">
            <a:spLocks noChangeArrowheads="1"/>
          </p:cNvSpPr>
          <p:nvPr/>
        </p:nvSpPr>
        <p:spPr bwMode="auto">
          <a:xfrm>
            <a:off x="2057000" y="1659086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Aktiviteter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823533" y="1660674"/>
            <a:ext cx="12652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Resurser</a:t>
            </a:r>
          </a:p>
        </p:txBody>
      </p:sp>
      <p:cxnSp>
        <p:nvCxnSpPr>
          <p:cNvPr id="54" name="Rak 53"/>
          <p:cNvCxnSpPr>
            <a:endCxn id="49" idx="4"/>
          </p:cNvCxnSpPr>
          <p:nvPr/>
        </p:nvCxnSpPr>
        <p:spPr>
          <a:xfrm flipV="1">
            <a:off x="1763688" y="4525434"/>
            <a:ext cx="6029762" cy="1265"/>
          </a:xfrm>
          <a:prstGeom prst="line">
            <a:avLst/>
          </a:prstGeom>
          <a:ln w="158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utoShape 11"/>
          <p:cNvSpPr>
            <a:spLocks noChangeArrowheads="1"/>
          </p:cNvSpPr>
          <p:nvPr/>
        </p:nvSpPr>
        <p:spPr bwMode="auto">
          <a:xfrm>
            <a:off x="395536" y="1052736"/>
            <a:ext cx="504056" cy="1439862"/>
          </a:xfrm>
          <a:prstGeom prst="rightArrow">
            <a:avLst>
              <a:gd name="adj1" fmla="val 57843"/>
              <a:gd name="adj2" fmla="val 48606"/>
            </a:avLst>
          </a:prstGeom>
          <a:ln>
            <a:headEnd/>
            <a:tailEnd type="none" w="lg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eaVert" anchor="ctr"/>
          <a:lstStyle/>
          <a:p>
            <a:pPr algn="ctr" eaLnBrk="0" hangingPunct="0"/>
            <a:r>
              <a:rPr lang="sv-SE" altLang="en-US" sz="1400" b="1" dirty="0">
                <a:latin typeface="Arial" pitchFamily="34" charset="0"/>
                <a:cs typeface="Arial" pitchFamily="34" charset="0"/>
              </a:rPr>
              <a:t>Start</a:t>
            </a:r>
          </a:p>
        </p:txBody>
      </p:sp>
      <p:pic>
        <p:nvPicPr>
          <p:cNvPr id="53" name="Picture 2" descr="C:\Users\lunma\AppData\Local\Microsoft\Windows\Temporary Internet Files\Content.IE5\NIAJFQBB\Finland_road_sign_165.svg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9674" y="4312447"/>
            <a:ext cx="684963" cy="608856"/>
          </a:xfrm>
          <a:prstGeom prst="rect">
            <a:avLst/>
          </a:prstGeom>
          <a:noFill/>
        </p:spPr>
      </p:pic>
      <p:pic>
        <p:nvPicPr>
          <p:cNvPr id="55" name="Picture 2" descr="C:\Users\lunma\AppData\Local\Microsoft\Windows\Temporary Internet Files\Content.IE5\NIAJFQBB\Finland_road_sign_165.svg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6450" y="4310675"/>
            <a:ext cx="684963" cy="608856"/>
          </a:xfrm>
          <a:prstGeom prst="rect">
            <a:avLst/>
          </a:prstGeom>
          <a:noFill/>
        </p:spPr>
      </p:pic>
      <p:pic>
        <p:nvPicPr>
          <p:cNvPr id="57" name="Picture 2" descr="C:\Users\lunma\AppData\Local\Microsoft\Windows\Temporary Internet Files\Content.IE5\NIAJFQBB\Finland_road_sign_165.svg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6844" y="4310675"/>
            <a:ext cx="684963" cy="608856"/>
          </a:xfrm>
          <a:prstGeom prst="rect">
            <a:avLst/>
          </a:prstGeom>
          <a:noFill/>
        </p:spPr>
      </p:pic>
      <p:pic>
        <p:nvPicPr>
          <p:cNvPr id="58" name="Picture 2" descr="C:\Users\lunma\AppData\Local\Microsoft\Windows\Temporary Internet Files\Content.IE5\NIAJFQBB\Finland_road_sign_165.svg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4089" y="4310675"/>
            <a:ext cx="684963" cy="608856"/>
          </a:xfrm>
          <a:prstGeom prst="rect">
            <a:avLst/>
          </a:prstGeom>
          <a:noFill/>
        </p:spPr>
      </p:pic>
      <p:sp>
        <p:nvSpPr>
          <p:cNvPr id="59" name="Ellips 58"/>
          <p:cNvSpPr/>
          <p:nvPr/>
        </p:nvSpPr>
        <p:spPr>
          <a:xfrm>
            <a:off x="8225746" y="1403445"/>
            <a:ext cx="720080" cy="720080"/>
          </a:xfrm>
          <a:prstGeom prst="ellipse">
            <a:avLst/>
          </a:prstGeom>
          <a:solidFill>
            <a:srgbClr val="F57E1B"/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sv-SE" sz="1600" b="1" dirty="0" smtClean="0">
                <a:latin typeface="Arial" pitchFamily="34" charset="0"/>
                <a:cs typeface="Arial" pitchFamily="34" charset="0"/>
              </a:rPr>
              <a:t>OK?</a:t>
            </a:r>
            <a:endParaRPr lang="sv-SE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Rektangel 59"/>
          <p:cNvSpPr/>
          <p:nvPr/>
        </p:nvSpPr>
        <p:spPr>
          <a:xfrm>
            <a:off x="1022305" y="2204864"/>
            <a:ext cx="3337721" cy="288032"/>
          </a:xfrm>
          <a:prstGeom prst="rect">
            <a:avLst/>
          </a:prstGeom>
          <a:solidFill>
            <a:srgbClr val="F57E1B"/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 smtClean="0">
                <a:latin typeface="Arial" pitchFamily="34" charset="0"/>
                <a:cs typeface="Arial" pitchFamily="34" charset="0"/>
              </a:rPr>
              <a:t>Följs upp oftare</a:t>
            </a:r>
            <a:endParaRPr lang="sv-SE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Rektangel 60"/>
          <p:cNvSpPr/>
          <p:nvPr/>
        </p:nvSpPr>
        <p:spPr>
          <a:xfrm>
            <a:off x="4699994" y="2204864"/>
            <a:ext cx="3337721" cy="288032"/>
          </a:xfrm>
          <a:prstGeom prst="rect">
            <a:avLst/>
          </a:prstGeom>
          <a:solidFill>
            <a:srgbClr val="F57E1B"/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 smtClean="0">
                <a:latin typeface="Arial" pitchFamily="34" charset="0"/>
                <a:cs typeface="Arial" pitchFamily="34" charset="0"/>
              </a:rPr>
              <a:t>Följs upp mer sällan</a:t>
            </a:r>
            <a:endParaRPr lang="sv-SE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textruta 61"/>
          <p:cNvSpPr txBox="1"/>
          <p:nvPr/>
        </p:nvSpPr>
        <p:spPr>
          <a:xfrm>
            <a:off x="971600" y="2564904"/>
            <a:ext cx="1152128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200" dirty="0" smtClean="0">
                <a:latin typeface="Arial" pitchFamily="34" charset="0"/>
                <a:cs typeface="Arial" pitchFamily="34" charset="0"/>
              </a:rPr>
              <a:t>Över/under budget?</a:t>
            </a:r>
            <a:endParaRPr lang="sv-S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ruta 62"/>
          <p:cNvSpPr txBox="1"/>
          <p:nvPr/>
        </p:nvSpPr>
        <p:spPr>
          <a:xfrm>
            <a:off x="3347864" y="2564904"/>
            <a:ext cx="1152128" cy="1015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200" dirty="0" smtClean="0">
                <a:latin typeface="Arial" pitchFamily="34" charset="0"/>
                <a:cs typeface="Arial" pitchFamily="34" charset="0"/>
              </a:rPr>
              <a:t>Gör vi tillräckligt och enligt plan så resultaten kan nås?</a:t>
            </a:r>
            <a:endParaRPr lang="sv-S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ruta 63"/>
          <p:cNvSpPr txBox="1"/>
          <p:nvPr/>
        </p:nvSpPr>
        <p:spPr>
          <a:xfrm>
            <a:off x="4572000" y="2564904"/>
            <a:ext cx="1152128" cy="1384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72000" rIns="72000" rtlCol="0">
            <a:spAutoFit/>
          </a:bodyPr>
          <a:lstStyle/>
          <a:p>
            <a:r>
              <a:rPr lang="sv-SE" sz="1200" dirty="0" smtClean="0">
                <a:latin typeface="Arial" pitchFamily="34" charset="0"/>
                <a:cs typeface="Arial" pitchFamily="34" charset="0"/>
              </a:rPr>
              <a:t>Har vi gjort rätt saker så att resultaten nås med given verksamhet och med givna resurser?</a:t>
            </a:r>
            <a:endParaRPr lang="sv-S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ruta 64"/>
          <p:cNvSpPr txBox="1"/>
          <p:nvPr/>
        </p:nvSpPr>
        <p:spPr>
          <a:xfrm>
            <a:off x="5796136" y="2564904"/>
            <a:ext cx="1152128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200" dirty="0" smtClean="0">
                <a:latin typeface="Arial" pitchFamily="34" charset="0"/>
                <a:cs typeface="Arial" pitchFamily="34" charset="0"/>
              </a:rPr>
              <a:t>Är det troligt att effekten nås? Varför? Vad behöver vi göra mer/mindre?</a:t>
            </a:r>
            <a:endParaRPr lang="sv-S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ruta 65"/>
          <p:cNvSpPr txBox="1"/>
          <p:nvPr/>
        </p:nvSpPr>
        <p:spPr>
          <a:xfrm>
            <a:off x="7020272" y="2564904"/>
            <a:ext cx="1152128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200" dirty="0" smtClean="0">
                <a:latin typeface="Arial" pitchFamily="34" charset="0"/>
                <a:cs typeface="Arial" pitchFamily="34" charset="0"/>
              </a:rPr>
              <a:t>Är det troligt att effekten nås eller har </a:t>
            </a:r>
            <a:r>
              <a:rPr lang="sv-SE" sz="1200" dirty="0" err="1" smtClean="0">
                <a:latin typeface="Arial" pitchFamily="34" charset="0"/>
                <a:cs typeface="Arial" pitchFamily="34" charset="0"/>
              </a:rPr>
              <a:t>förutsättning-arna</a:t>
            </a:r>
            <a:r>
              <a:rPr lang="sv-SE" sz="1200" dirty="0" smtClean="0">
                <a:latin typeface="Arial" pitchFamily="34" charset="0"/>
                <a:cs typeface="Arial" pitchFamily="34" charset="0"/>
              </a:rPr>
              <a:t> förändrats?</a:t>
            </a:r>
            <a:endParaRPr lang="sv-S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ruta 66"/>
          <p:cNvSpPr txBox="1"/>
          <p:nvPr/>
        </p:nvSpPr>
        <p:spPr>
          <a:xfrm>
            <a:off x="2195736" y="2564904"/>
            <a:ext cx="1152128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200" dirty="0" smtClean="0">
                <a:latin typeface="Arial" pitchFamily="34" charset="0"/>
                <a:cs typeface="Arial" pitchFamily="34" charset="0"/>
              </a:rPr>
              <a:t>Har vi gjort rätt saker för pengarna?</a:t>
            </a:r>
            <a:endParaRPr lang="sv-SE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1" name="Rak pil 70"/>
          <p:cNvCxnSpPr>
            <a:stCxn id="24619" idx="0"/>
          </p:cNvCxnSpPr>
          <p:nvPr/>
        </p:nvCxnSpPr>
        <p:spPr>
          <a:xfrm flipV="1">
            <a:off x="1475656" y="4166659"/>
            <a:ext cx="0" cy="145757"/>
          </a:xfrm>
          <a:prstGeom prst="straightConnector1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Rak pil 69"/>
          <p:cNvCxnSpPr/>
          <p:nvPr/>
        </p:nvCxnSpPr>
        <p:spPr>
          <a:xfrm flipV="1">
            <a:off x="2051720" y="4166659"/>
            <a:ext cx="647923" cy="360040"/>
          </a:xfrm>
          <a:prstGeom prst="straightConnector1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AutoShape 12"/>
          <p:cNvSpPr>
            <a:spLocks noChangeArrowheads="1"/>
          </p:cNvSpPr>
          <p:nvPr/>
        </p:nvSpPr>
        <p:spPr bwMode="auto">
          <a:xfrm flipH="1">
            <a:off x="1547664" y="1124744"/>
            <a:ext cx="1152128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solidFill>
              <a:schemeClr val="tx2">
                <a:lumMod val="75000"/>
              </a:schemeClr>
            </a:solidFill>
            <a:headEnd/>
            <a:tailEnd type="none" w="lg" len="med"/>
          </a:ln>
          <a:scene3d>
            <a:camera prst="orthographicFront">
              <a:rot lat="0" lon="10799977" rev="0"/>
            </a:camera>
            <a:lightRig rig="threePt" dir="t"/>
          </a:scene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AutoShape 12"/>
          <p:cNvSpPr>
            <a:spLocks noChangeArrowheads="1"/>
          </p:cNvSpPr>
          <p:nvPr/>
        </p:nvSpPr>
        <p:spPr bwMode="auto">
          <a:xfrm flipH="1">
            <a:off x="2771800" y="1124744"/>
            <a:ext cx="1152128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solidFill>
              <a:schemeClr val="tx2">
                <a:lumMod val="75000"/>
              </a:schemeClr>
            </a:solidFill>
            <a:headEnd/>
            <a:tailEnd type="none" w="lg" len="med"/>
          </a:ln>
          <a:scene3d>
            <a:camera prst="orthographicFront">
              <a:rot lat="0" lon="10799977" rev="0"/>
            </a:camera>
            <a:lightRig rig="threePt" dir="t"/>
          </a:scene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AutoShape 12"/>
          <p:cNvSpPr>
            <a:spLocks noChangeArrowheads="1"/>
          </p:cNvSpPr>
          <p:nvPr/>
        </p:nvSpPr>
        <p:spPr bwMode="auto">
          <a:xfrm flipH="1">
            <a:off x="3995936" y="1124744"/>
            <a:ext cx="1152128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solidFill>
              <a:schemeClr val="tx2">
                <a:lumMod val="75000"/>
              </a:schemeClr>
            </a:solidFill>
            <a:headEnd/>
            <a:tailEnd type="none" w="lg" len="med"/>
          </a:ln>
          <a:scene3d>
            <a:camera prst="orthographicFront">
              <a:rot lat="0" lon="10799977" rev="0"/>
            </a:camera>
            <a:lightRig rig="threePt" dir="t"/>
          </a:scene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AutoShape 12"/>
          <p:cNvSpPr>
            <a:spLocks noChangeArrowheads="1"/>
          </p:cNvSpPr>
          <p:nvPr/>
        </p:nvSpPr>
        <p:spPr bwMode="auto">
          <a:xfrm flipH="1">
            <a:off x="5220072" y="1124744"/>
            <a:ext cx="1152128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solidFill>
              <a:schemeClr val="tx2">
                <a:lumMod val="75000"/>
              </a:schemeClr>
            </a:solidFill>
            <a:headEnd/>
            <a:tailEnd type="none" w="lg" len="med"/>
          </a:ln>
          <a:scene3d>
            <a:camera prst="orthographicFront">
              <a:rot lat="0" lon="10799977" rev="0"/>
            </a:camera>
            <a:lightRig rig="threePt" dir="t"/>
          </a:scene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AutoShape 12"/>
          <p:cNvSpPr>
            <a:spLocks noChangeArrowheads="1"/>
          </p:cNvSpPr>
          <p:nvPr/>
        </p:nvSpPr>
        <p:spPr bwMode="auto">
          <a:xfrm flipH="1">
            <a:off x="6444208" y="1124744"/>
            <a:ext cx="1152128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solidFill>
              <a:schemeClr val="tx2">
                <a:lumMod val="75000"/>
              </a:schemeClr>
            </a:solidFill>
            <a:headEnd/>
            <a:tailEnd type="none" w="lg" len="med"/>
          </a:ln>
          <a:scene3d>
            <a:camera prst="orthographicFront">
              <a:rot lat="0" lon="10799977" rev="0"/>
            </a:camera>
            <a:lightRig rig="threePt" dir="t"/>
          </a:scene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6" name="Picture 2" descr="C:\Users\lunma\AppData\Local\Microsoft\Windows\Temporary Internet Files\Content.IE5\NIAJFQBB\Finland_road_sign_165.svg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4831" y="3501008"/>
            <a:ext cx="684963" cy="608856"/>
          </a:xfrm>
          <a:prstGeom prst="rect">
            <a:avLst/>
          </a:prstGeom>
          <a:noFill/>
        </p:spPr>
      </p:pic>
      <p:pic>
        <p:nvPicPr>
          <p:cNvPr id="87" name="Picture 2" descr="C:\Users\lunma\AppData\Local\Microsoft\Windows\Temporary Internet Files\Content.IE5\NIAJFQBB\Finland_road_sign_165.svg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501008"/>
            <a:ext cx="684963" cy="608856"/>
          </a:xfrm>
          <a:prstGeom prst="rect">
            <a:avLst/>
          </a:prstGeom>
          <a:noFill/>
        </p:spPr>
      </p:pic>
      <p:sp>
        <p:nvSpPr>
          <p:cNvPr id="51" name="Platshållare för sidfot 5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Svenska ESF-rådet, Kvalitetsgruppen</a:t>
            </a:r>
            <a:endParaRPr lang="sv-SE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 3"/>
          <p:cNvGraphicFramePr>
            <a:graphicFrameLocks noGrp="1"/>
          </p:cNvGraphicFramePr>
          <p:nvPr/>
        </p:nvGraphicFramePr>
        <p:xfrm>
          <a:off x="2" y="2"/>
          <a:ext cx="9036494" cy="6227635"/>
        </p:xfrm>
        <a:graphic>
          <a:graphicData uri="http://schemas.openxmlformats.org/drawingml/2006/table">
            <a:tbl>
              <a:tblPr/>
              <a:tblGrid>
                <a:gridCol w="1331638"/>
                <a:gridCol w="216024"/>
                <a:gridCol w="1656184"/>
                <a:gridCol w="1008112"/>
                <a:gridCol w="1368152"/>
                <a:gridCol w="1361143"/>
                <a:gridCol w="1303153"/>
                <a:gridCol w="792088"/>
              </a:tblGrid>
              <a:tr h="550080">
                <a:tc>
                  <a:txBody>
                    <a:bodyPr/>
                    <a:lstStyle/>
                    <a:p>
                      <a:pPr algn="ctr" fontAlgn="b"/>
                      <a:r>
                        <a:rPr lang="sv-SE" sz="14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Resurser</a:t>
                      </a:r>
                    </a:p>
                  </a:txBody>
                  <a:tcPr marL="5144" marR="5144" marT="5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4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44" marR="5144" marT="5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4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Aktiviteter</a:t>
                      </a:r>
                    </a:p>
                  </a:txBody>
                  <a:tcPr marL="5144" marR="5144" marT="5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4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Prestationer</a:t>
                      </a:r>
                    </a:p>
                  </a:txBody>
                  <a:tcPr marL="5144" marR="5144" marT="5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4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Resultat</a:t>
                      </a:r>
                    </a:p>
                  </a:txBody>
                  <a:tcPr marL="5144" marR="5144" marT="5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4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Korta effekter</a:t>
                      </a:r>
                    </a:p>
                  </a:txBody>
                  <a:tcPr marL="5144" marR="5144" marT="5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400" b="0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Medellånga effekter</a:t>
                      </a:r>
                    </a:p>
                  </a:txBody>
                  <a:tcPr marL="5144" marR="5144" marT="5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400" b="0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Långa effekter</a:t>
                      </a:r>
                    </a:p>
                  </a:txBody>
                  <a:tcPr marL="5144" marR="5144" marT="5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</a:tr>
              <a:tr h="1870806">
                <a:tc rowSpan="3">
                  <a:txBody>
                    <a:bodyPr/>
                    <a:lstStyle/>
                    <a:p>
                      <a:pPr algn="l" fontAlgn="b">
                        <a:spcAft>
                          <a:spcPts val="600"/>
                        </a:spcAft>
                      </a:pPr>
                      <a:endParaRPr lang="sv-SE" sz="10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l" fontAlgn="b"/>
                      <a:r>
                        <a:rPr lang="sv-S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  <a:p>
                      <a:pPr algn="l" fontAlgn="b"/>
                      <a:r>
                        <a:rPr lang="sv-S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  <a:p>
                      <a:pPr algn="l" fontAlgn="b"/>
                      <a:r>
                        <a:rPr lang="sv-S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  <a:p>
                      <a:pPr algn="l" fontAlgn="b"/>
                      <a:r>
                        <a:rPr lang="sv-S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  <a:p>
                      <a:pPr algn="l" fontAlgn="b"/>
                      <a:r>
                        <a:rPr lang="sv-S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44" marR="5144" marT="514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v-SE" sz="14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Individnivå</a:t>
                      </a:r>
                    </a:p>
                  </a:txBody>
                  <a:tcPr marL="5144" marR="5144" marT="514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44" marR="5144" marT="5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>
                        <a:spcAft>
                          <a:spcPts val="600"/>
                        </a:spcAft>
                      </a:pPr>
                      <a:r>
                        <a:rPr lang="sv-SE" sz="11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5144" marR="5144" marT="5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>
                        <a:spcAft>
                          <a:spcPts val="600"/>
                        </a:spcAft>
                      </a:pPr>
                      <a:endParaRPr lang="sv-SE" sz="1100" b="0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5144" marR="5144" marT="5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>
                        <a:spcAft>
                          <a:spcPts val="600"/>
                        </a:spcAft>
                      </a:pPr>
                      <a:endParaRPr lang="sv-SE" sz="1100" b="0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5144" marR="5144" marT="5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>
                        <a:spcAft>
                          <a:spcPts val="600"/>
                        </a:spcAft>
                      </a:pPr>
                      <a:r>
                        <a:rPr lang="sv-SE" sz="11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5144" marR="5144" marT="5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sv-SE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44" marR="5144" marT="514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1579">
                <a:tc vMerge="1">
                  <a:txBody>
                    <a:bodyPr/>
                    <a:lstStyle/>
                    <a:p>
                      <a:pPr algn="l" fontAlgn="b"/>
                      <a:endParaRPr lang="sv-S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44" marR="5144" marT="5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v-SE" sz="14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Organisations-/projektnivå</a:t>
                      </a:r>
                    </a:p>
                  </a:txBody>
                  <a:tcPr marL="5144" marR="5144" marT="514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>
                        <a:spcAft>
                          <a:spcPts val="600"/>
                        </a:spcAft>
                      </a:pPr>
                      <a:endParaRPr lang="sv-SE" sz="1100" b="0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5144" marR="5144" marT="5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44" marR="5144" marT="5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>
                        <a:spcAft>
                          <a:spcPts val="600"/>
                        </a:spcAft>
                      </a:pPr>
                      <a:endParaRPr lang="sv-SE" sz="1100" b="0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5144" marR="5144" marT="5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>
                        <a:spcAft>
                          <a:spcPts val="600"/>
                        </a:spcAft>
                      </a:pPr>
                      <a:endParaRPr lang="sv-SE" sz="1100" b="0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5144" marR="5144" marT="5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>
                        <a:spcAft>
                          <a:spcPts val="600"/>
                        </a:spcAft>
                      </a:pPr>
                      <a:r>
                        <a:rPr lang="sv-SE" sz="11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85725" indent="0" algn="l" defTabSz="914400" rtl="0" eaLnBrk="1" fontAlgn="b" latinLnBrk="0" hangingPunct="1">
                        <a:spcAft>
                          <a:spcPts val="600"/>
                        </a:spcAft>
                      </a:pPr>
                      <a:r>
                        <a:rPr lang="sv-SE" sz="11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5144" marR="5144" marT="5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</a:tr>
              <a:tr h="1855170">
                <a:tc vMerge="1">
                  <a:txBody>
                    <a:bodyPr/>
                    <a:lstStyle/>
                    <a:p>
                      <a:pPr algn="l" fontAlgn="b"/>
                      <a:endParaRPr lang="sv-S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144" marR="5144" marT="5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v-SE" sz="1400" b="0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Strukturnivå</a:t>
                      </a:r>
                    </a:p>
                  </a:txBody>
                  <a:tcPr marL="5144" marR="5144" marT="514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>
                        <a:spcAft>
                          <a:spcPts val="600"/>
                        </a:spcAft>
                      </a:pPr>
                      <a:endParaRPr lang="sv-SE" sz="1100" b="0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5144" marR="5144" marT="5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  <a:p>
                      <a:pPr algn="l" fontAlgn="b"/>
                      <a:r>
                        <a:rPr lang="sv-S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44" marR="5144" marT="5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44" marR="5144" marT="5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>
                        <a:spcAft>
                          <a:spcPts val="600"/>
                        </a:spcAft>
                      </a:pPr>
                      <a:r>
                        <a:rPr lang="sv-SE" sz="11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l" fontAlgn="b"/>
                      <a:r>
                        <a:rPr lang="sv-S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144" marR="5144" marT="5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5725" indent="0" algn="l" defTabSz="914400" rtl="0" eaLnBrk="1" fontAlgn="b" latinLnBrk="0" hangingPunct="1">
                        <a:spcAft>
                          <a:spcPts val="600"/>
                        </a:spcAft>
                      </a:pPr>
                      <a:endParaRPr lang="sv-SE" sz="1100" b="0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5144" marR="5144" marT="51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Svenska ESF-rådet, Kvalitetsgruppen</a:t>
            </a:r>
            <a:endParaRPr lang="sv-S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277</Words>
  <Application>Microsoft Office PowerPoint</Application>
  <PresentationFormat>Bildspel på skärmen (4:3)</PresentationFormat>
  <Paragraphs>68</Paragraphs>
  <Slides>3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4" baseType="lpstr">
      <vt:lpstr>Office-tema</vt:lpstr>
      <vt:lpstr>Verktyg för förändringsteori</vt:lpstr>
      <vt:lpstr>Verktyg för uppföljning av förändringsteori</vt:lpstr>
      <vt:lpstr>Bild 3</vt:lpstr>
    </vt:vector>
  </TitlesOfParts>
  <Company>ESF Rådet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Kvalitetshandläggare</dc:title>
  <dc:subject>Förändringsteori</dc:subject>
  <dc:creator>Malin Lundén Schmid</dc:creator>
  <cp:keywords>RBM, förändringsteori</cp:keywords>
  <cp:lastModifiedBy>Malin Lundén Schmid</cp:lastModifiedBy>
  <cp:revision>2</cp:revision>
  <dcterms:created xsi:type="dcterms:W3CDTF">2016-05-13T08:50:43Z</dcterms:created>
  <dcterms:modified xsi:type="dcterms:W3CDTF">2016-05-13T09:00:24Z</dcterms:modified>
</cp:coreProperties>
</file>