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144000" cy="6858000" type="screen4x3"/>
  <p:notesSz cx="9926638" cy="1435576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3533"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4301543" cy="717788"/>
          </a:xfrm>
          <a:prstGeom prst="rect">
            <a:avLst/>
          </a:prstGeom>
        </p:spPr>
        <p:txBody>
          <a:bodyPr vert="horz" lIns="132762" tIns="66381" rIns="132762" bIns="66381" rtlCol="0"/>
          <a:lstStyle>
            <a:lvl1pPr algn="l">
              <a:defRPr sz="1700"/>
            </a:lvl1pPr>
          </a:lstStyle>
          <a:p>
            <a:endParaRPr lang="sv-SE"/>
          </a:p>
        </p:txBody>
      </p:sp>
      <p:sp>
        <p:nvSpPr>
          <p:cNvPr id="3" name="Platshållare för datum 2"/>
          <p:cNvSpPr>
            <a:spLocks noGrp="1"/>
          </p:cNvSpPr>
          <p:nvPr>
            <p:ph type="dt" idx="1"/>
          </p:nvPr>
        </p:nvSpPr>
        <p:spPr>
          <a:xfrm>
            <a:off x="5622799" y="0"/>
            <a:ext cx="4301543" cy="717788"/>
          </a:xfrm>
          <a:prstGeom prst="rect">
            <a:avLst/>
          </a:prstGeom>
        </p:spPr>
        <p:txBody>
          <a:bodyPr vert="horz" lIns="132762" tIns="66381" rIns="132762" bIns="66381" rtlCol="0"/>
          <a:lstStyle>
            <a:lvl1pPr algn="r">
              <a:defRPr sz="1700"/>
            </a:lvl1pPr>
          </a:lstStyle>
          <a:p>
            <a:fld id="{E74C6B6B-EA59-460F-8ABD-B9F8723B61D4}" type="datetimeFigureOut">
              <a:rPr lang="sv-SE" smtClean="0"/>
              <a:pPr/>
              <a:t>2019-01-15</a:t>
            </a:fld>
            <a:endParaRPr lang="sv-SE"/>
          </a:p>
        </p:txBody>
      </p:sp>
      <p:sp>
        <p:nvSpPr>
          <p:cNvPr id="4" name="Platshållare för bildobjekt 3"/>
          <p:cNvSpPr>
            <a:spLocks noGrp="1" noRot="1" noChangeAspect="1"/>
          </p:cNvSpPr>
          <p:nvPr>
            <p:ph type="sldImg" idx="2"/>
          </p:nvPr>
        </p:nvSpPr>
        <p:spPr>
          <a:xfrm>
            <a:off x="1373188" y="1076325"/>
            <a:ext cx="7180262" cy="5384800"/>
          </a:xfrm>
          <a:prstGeom prst="rect">
            <a:avLst/>
          </a:prstGeom>
          <a:noFill/>
          <a:ln w="12700">
            <a:solidFill>
              <a:prstClr val="black"/>
            </a:solidFill>
          </a:ln>
        </p:spPr>
        <p:txBody>
          <a:bodyPr vert="horz" lIns="132762" tIns="66381" rIns="132762" bIns="66381" rtlCol="0" anchor="ctr"/>
          <a:lstStyle/>
          <a:p>
            <a:endParaRPr lang="sv-SE"/>
          </a:p>
        </p:txBody>
      </p:sp>
      <p:sp>
        <p:nvSpPr>
          <p:cNvPr id="5" name="Platshållare för anteckningar 4"/>
          <p:cNvSpPr>
            <a:spLocks noGrp="1"/>
          </p:cNvSpPr>
          <p:nvPr>
            <p:ph type="body" sz="quarter" idx="3"/>
          </p:nvPr>
        </p:nvSpPr>
        <p:spPr>
          <a:xfrm>
            <a:off x="992665" y="6818988"/>
            <a:ext cx="7941310" cy="6460093"/>
          </a:xfrm>
          <a:prstGeom prst="rect">
            <a:avLst/>
          </a:prstGeom>
        </p:spPr>
        <p:txBody>
          <a:bodyPr vert="horz" lIns="132762" tIns="66381" rIns="132762" bIns="66381"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1" y="13635483"/>
            <a:ext cx="4301543" cy="717788"/>
          </a:xfrm>
          <a:prstGeom prst="rect">
            <a:avLst/>
          </a:prstGeom>
        </p:spPr>
        <p:txBody>
          <a:bodyPr vert="horz" lIns="132762" tIns="66381" rIns="132762" bIns="66381" rtlCol="0" anchor="b"/>
          <a:lstStyle>
            <a:lvl1pPr algn="l">
              <a:defRPr sz="1700"/>
            </a:lvl1pPr>
          </a:lstStyle>
          <a:p>
            <a:endParaRPr lang="sv-SE"/>
          </a:p>
        </p:txBody>
      </p:sp>
      <p:sp>
        <p:nvSpPr>
          <p:cNvPr id="7" name="Platshållare för bildnummer 6"/>
          <p:cNvSpPr>
            <a:spLocks noGrp="1"/>
          </p:cNvSpPr>
          <p:nvPr>
            <p:ph type="sldNum" sz="quarter" idx="5"/>
          </p:nvPr>
        </p:nvSpPr>
        <p:spPr>
          <a:xfrm>
            <a:off x="5622799" y="13635483"/>
            <a:ext cx="4301543" cy="717788"/>
          </a:xfrm>
          <a:prstGeom prst="rect">
            <a:avLst/>
          </a:prstGeom>
        </p:spPr>
        <p:txBody>
          <a:bodyPr vert="horz" lIns="132762" tIns="66381" rIns="132762" bIns="66381" rtlCol="0" anchor="b"/>
          <a:lstStyle>
            <a:lvl1pPr algn="r">
              <a:defRPr sz="1700"/>
            </a:lvl1pPr>
          </a:lstStyle>
          <a:p>
            <a:fld id="{2417ABC5-9FD0-4CC8-BF82-6A4419355AAD}" type="slidenum">
              <a:rPr lang="sv-SE" smtClean="0"/>
              <a:pPr/>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sv-SE"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2019-01-15</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2F843-D713-4314-BD7A-E9E0660A09C7}" type="datetimeFigureOut">
              <a:rPr lang="sv-SE" smtClean="0"/>
              <a:pPr/>
              <a:t>2019-01-15</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579FC-03F8-49B8-9DAE-E30C4A47740D}"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1"/>
          <p:cNvSpPr/>
          <p:nvPr/>
        </p:nvSpPr>
        <p:spPr>
          <a:xfrm>
            <a:off x="6761163" y="2780928"/>
            <a:ext cx="1728787"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r>
              <a:rPr lang="sv-SE" sz="1000" dirty="0">
                <a:solidFill>
                  <a:schemeClr val="tx1"/>
                </a:solidFill>
              </a:rPr>
              <a:t>Projekt inom denna utlysning ska på kort sikt resultera i att unga kvinnor och män som står långt ifrån arbetsmarknaden kommer närmare arbetsmarknaden eller i arbete eller i studier. Arbetsmarknadens behov av arbetskraft och kompetens ska tillgodoses genom en bättre matchning mot individens förutsättningar, arbete och utbildning.</a:t>
            </a:r>
          </a:p>
          <a:p>
            <a:endParaRPr lang="sv-SE" sz="1000" dirty="0">
              <a:solidFill>
                <a:schemeClr val="tx1"/>
              </a:solidFill>
            </a:endParaRPr>
          </a:p>
          <a:p>
            <a:r>
              <a:rPr lang="sv-SE" sz="1000" dirty="0">
                <a:solidFill>
                  <a:schemeClr val="tx1"/>
                </a:solidFill>
              </a:rPr>
              <a:t>På lång sikt ska utlysningens projekt skapa hållbara system för att möjliggöra en breddad rekryteringsbas för kompetensförsörjning, ett hållbart arbetsliv för individen samt bryta mönster vad gäller könsstereotypa och diskriminerande strukturer på arbetsplatser.</a:t>
            </a: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p:txBody>
      </p:sp>
      <p:sp>
        <p:nvSpPr>
          <p:cNvPr id="24578" name="Title 6"/>
          <p:cNvSpPr>
            <a:spLocks noGrp="1"/>
          </p:cNvSpPr>
          <p:nvPr>
            <p:ph type="title"/>
          </p:nvPr>
        </p:nvSpPr>
        <p:spPr bwMode="auto">
          <a:xfrm>
            <a:off x="806450" y="274638"/>
            <a:ext cx="8229600" cy="1143000"/>
          </a:xfrm>
          <a:noFill/>
          <a:ln>
            <a:miter lim="800000"/>
            <a:headEnd/>
            <a:tailEnd/>
          </a:ln>
        </p:spPr>
        <p:txBody>
          <a:bodyPr vert="horz" wrap="square" lIns="91440" tIns="45720" rIns="91440" bIns="45720" numCol="1" anchor="t" anchorCtr="0" compatLnSpc="1">
            <a:prstTxWarp prst="textNoShape">
              <a:avLst/>
            </a:prstTxWarp>
            <a:normAutofit/>
          </a:bodyPr>
          <a:lstStyle/>
          <a:p>
            <a:r>
              <a:rPr lang="sv-SE" altLang="en-US" dirty="0"/>
              <a:t>Förändringsteori</a:t>
            </a:r>
            <a:br>
              <a:rPr lang="sv-SE" altLang="en-US" dirty="0"/>
            </a:br>
            <a:r>
              <a:rPr lang="sv-SE" altLang="en-US" sz="1300" dirty="0"/>
              <a:t>Utlysning 2019/00026: Småland och Öarna –</a:t>
            </a:r>
            <a:r>
              <a:rPr lang="sv-SE" sz="1300" dirty="0"/>
              <a:t>Hållbara övergångar till arbete eller utbildning för unga (15-24 år)</a:t>
            </a:r>
            <a:endParaRPr lang="sv-SE" altLang="en-US" sz="1300" dirty="0"/>
          </a:p>
        </p:txBody>
      </p:sp>
      <p:sp>
        <p:nvSpPr>
          <p:cNvPr id="10" name="AutoShape 11"/>
          <p:cNvSpPr>
            <a:spLocks noChangeArrowheads="1"/>
          </p:cNvSpPr>
          <p:nvPr/>
        </p:nvSpPr>
        <p:spPr bwMode="auto">
          <a:xfrm rot="10800000">
            <a:off x="8316913" y="1557338"/>
            <a:ext cx="755650" cy="1439862"/>
          </a:xfrm>
          <a:prstGeom prst="rightArrow">
            <a:avLst>
              <a:gd name="adj1" fmla="val 57843"/>
              <a:gd name="adj2" fmla="val 48606"/>
            </a:avLst>
          </a:prstGeom>
          <a:solidFill>
            <a:srgbClr val="C63418"/>
          </a:solidFill>
          <a:ln w="3175" algn="ctr">
            <a:solidFill>
              <a:srgbClr val="69002B"/>
            </a:solidFill>
            <a:miter lim="800000"/>
            <a:headEnd/>
            <a:tailEnd type="none" w="lg" len="med"/>
          </a:ln>
        </p:spPr>
        <p:txBody>
          <a:bodyPr vert="eaVert" anchor="ctr"/>
          <a:lstStyle/>
          <a:p>
            <a:pPr algn="ctr" eaLnBrk="0" hangingPunct="0"/>
            <a:r>
              <a:rPr lang="sv-SE" altLang="en-US" sz="1400"/>
              <a:t>Start</a:t>
            </a:r>
          </a:p>
        </p:txBody>
      </p:sp>
      <p:sp>
        <p:nvSpPr>
          <p:cNvPr id="12" name="AutoShape 3"/>
          <p:cNvSpPr>
            <a:spLocks noChangeArrowheads="1"/>
          </p:cNvSpPr>
          <p:nvPr/>
        </p:nvSpPr>
        <p:spPr bwMode="auto">
          <a:xfrm>
            <a:off x="4859338" y="2012950"/>
            <a:ext cx="1728787"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13" name="AutoShape 4"/>
          <p:cNvSpPr>
            <a:spLocks noChangeArrowheads="1"/>
          </p:cNvSpPr>
          <p:nvPr/>
        </p:nvSpPr>
        <p:spPr bwMode="auto">
          <a:xfrm>
            <a:off x="6691313" y="2012949"/>
            <a:ext cx="1609725" cy="601623"/>
          </a:xfrm>
          <a:prstGeom prst="homePlate">
            <a:avLst>
              <a:gd name="adj" fmla="val 16786"/>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4" name="AutoShape 5"/>
          <p:cNvSpPr>
            <a:spLocks noChangeArrowheads="1"/>
          </p:cNvSpPr>
          <p:nvPr/>
        </p:nvSpPr>
        <p:spPr bwMode="auto">
          <a:xfrm>
            <a:off x="3203575" y="2012950"/>
            <a:ext cx="1571625" cy="552450"/>
          </a:xfrm>
          <a:prstGeom prst="homePlate">
            <a:avLst>
              <a:gd name="adj" fmla="val 16201"/>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5" name="AutoShape 6"/>
          <p:cNvSpPr>
            <a:spLocks noChangeArrowheads="1"/>
          </p:cNvSpPr>
          <p:nvPr/>
        </p:nvSpPr>
        <p:spPr bwMode="auto">
          <a:xfrm>
            <a:off x="1835150" y="2012950"/>
            <a:ext cx="1296988" cy="552450"/>
          </a:xfrm>
          <a:prstGeom prst="homePlate">
            <a:avLst>
              <a:gd name="adj" fmla="val 16797"/>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18" name="AutoShape 12"/>
          <p:cNvSpPr>
            <a:spLocks noChangeArrowheads="1"/>
          </p:cNvSpPr>
          <p:nvPr/>
        </p:nvSpPr>
        <p:spPr bwMode="auto">
          <a:xfrm flipH="1">
            <a:off x="2051050" y="1603375"/>
            <a:ext cx="1785938"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19" name="AutoShape 12"/>
          <p:cNvSpPr>
            <a:spLocks noChangeArrowheads="1"/>
          </p:cNvSpPr>
          <p:nvPr/>
        </p:nvSpPr>
        <p:spPr bwMode="auto">
          <a:xfrm flipH="1">
            <a:off x="386556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0" name="AutoShape 12"/>
          <p:cNvSpPr>
            <a:spLocks noChangeArrowheads="1"/>
          </p:cNvSpPr>
          <p:nvPr/>
        </p:nvSpPr>
        <p:spPr bwMode="auto">
          <a:xfrm flipH="1">
            <a:off x="573881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5" name="AutoShape 6"/>
          <p:cNvSpPr>
            <a:spLocks noChangeArrowheads="1"/>
          </p:cNvSpPr>
          <p:nvPr/>
        </p:nvSpPr>
        <p:spPr bwMode="auto">
          <a:xfrm>
            <a:off x="395288" y="2012950"/>
            <a:ext cx="1439862" cy="552450"/>
          </a:xfrm>
          <a:prstGeom prst="homePlate">
            <a:avLst>
              <a:gd name="adj" fmla="val 19094"/>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24588" name="TextBox 23"/>
          <p:cNvSpPr txBox="1">
            <a:spLocks noChangeArrowheads="1"/>
          </p:cNvSpPr>
          <p:nvPr/>
        </p:nvSpPr>
        <p:spPr bwMode="auto">
          <a:xfrm>
            <a:off x="6691313" y="2060575"/>
            <a:ext cx="1265237" cy="55399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Kortsiktig /Långsiktig effekt</a:t>
            </a:r>
          </a:p>
        </p:txBody>
      </p:sp>
      <p:sp>
        <p:nvSpPr>
          <p:cNvPr id="24589" name="TextBox 23"/>
          <p:cNvSpPr txBox="1">
            <a:spLocks noChangeArrowheads="1"/>
          </p:cNvSpPr>
          <p:nvPr/>
        </p:nvSpPr>
        <p:spPr bwMode="auto">
          <a:xfrm>
            <a:off x="5003800" y="2111375"/>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Resultat</a:t>
            </a:r>
          </a:p>
        </p:txBody>
      </p:sp>
      <p:sp>
        <p:nvSpPr>
          <p:cNvPr id="24590" name="TextBox 23"/>
          <p:cNvSpPr txBox="1">
            <a:spLocks noChangeArrowheads="1"/>
          </p:cNvSpPr>
          <p:nvPr/>
        </p:nvSpPr>
        <p:spPr bwMode="auto">
          <a:xfrm>
            <a:off x="3203575" y="2103438"/>
            <a:ext cx="1265238" cy="369887"/>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Leverans/ utfall</a:t>
            </a:r>
          </a:p>
        </p:txBody>
      </p:sp>
      <p:sp>
        <p:nvSpPr>
          <p:cNvPr id="24591" name="TextBox 23"/>
          <p:cNvSpPr txBox="1">
            <a:spLocks noChangeArrowheads="1"/>
          </p:cNvSpPr>
          <p:nvPr/>
        </p:nvSpPr>
        <p:spPr bwMode="auto">
          <a:xfrm>
            <a:off x="1851025" y="2152650"/>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Aktiviteter</a:t>
            </a:r>
          </a:p>
        </p:txBody>
      </p:sp>
      <p:sp>
        <p:nvSpPr>
          <p:cNvPr id="24592" name="TextBox 23"/>
          <p:cNvSpPr txBox="1">
            <a:spLocks noChangeArrowheads="1"/>
          </p:cNvSpPr>
          <p:nvPr/>
        </p:nvSpPr>
        <p:spPr bwMode="auto">
          <a:xfrm>
            <a:off x="427038" y="2120900"/>
            <a:ext cx="1265237" cy="184150"/>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Resurser</a:t>
            </a:r>
          </a:p>
        </p:txBody>
      </p:sp>
      <p:sp>
        <p:nvSpPr>
          <p:cNvPr id="22" name="AutoShape 12"/>
          <p:cNvSpPr>
            <a:spLocks noChangeArrowheads="1"/>
          </p:cNvSpPr>
          <p:nvPr/>
        </p:nvSpPr>
        <p:spPr bwMode="auto">
          <a:xfrm flipH="1">
            <a:off x="539750" y="1582738"/>
            <a:ext cx="1511300" cy="338137"/>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 name="TextBox 1"/>
          <p:cNvSpPr txBox="1"/>
          <p:nvPr/>
        </p:nvSpPr>
        <p:spPr>
          <a:xfrm>
            <a:off x="6085417" y="1227698"/>
            <a:ext cx="1382712" cy="43180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a:t>
            </a:r>
          </a:p>
        </p:txBody>
      </p:sp>
      <p:sp>
        <p:nvSpPr>
          <p:cNvPr id="23" name="TextBox 22"/>
          <p:cNvSpPr txBox="1"/>
          <p:nvPr/>
        </p:nvSpPr>
        <p:spPr>
          <a:xfrm>
            <a:off x="4295775" y="1227698"/>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resultaten</a:t>
            </a:r>
            <a:r>
              <a:rPr lang="en-GB" sz="1050" dirty="0"/>
              <a:t> </a:t>
            </a:r>
            <a:r>
              <a:rPr lang="en-GB" sz="1050" dirty="0" err="1"/>
              <a:t>måste</a:t>
            </a:r>
            <a:r>
              <a:rPr lang="en-GB" sz="1050" dirty="0"/>
              <a:t> vi </a:t>
            </a:r>
            <a:r>
              <a:rPr lang="en-GB" sz="1050" dirty="0" err="1"/>
              <a:t>erbjuda</a:t>
            </a:r>
            <a:r>
              <a:rPr lang="en-GB" sz="1050" dirty="0"/>
              <a:t>…</a:t>
            </a:r>
          </a:p>
        </p:txBody>
      </p:sp>
      <p:sp>
        <p:nvSpPr>
          <p:cNvPr id="24" name="TextBox 23"/>
          <p:cNvSpPr txBox="1"/>
          <p:nvPr/>
        </p:nvSpPr>
        <p:spPr>
          <a:xfrm>
            <a:off x="2236788" y="1220239"/>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erbjuda</a:t>
            </a:r>
            <a:r>
              <a:rPr lang="en-GB" sz="1050" dirty="0"/>
              <a:t> </a:t>
            </a:r>
            <a:r>
              <a:rPr lang="en-GB" sz="1050" dirty="0" err="1"/>
              <a:t>detta</a:t>
            </a:r>
            <a:r>
              <a:rPr lang="en-GB" sz="1050" dirty="0"/>
              <a:t> </a:t>
            </a:r>
            <a:r>
              <a:rPr lang="en-GB" sz="1050" dirty="0" err="1"/>
              <a:t>måste</a:t>
            </a:r>
            <a:r>
              <a:rPr lang="en-GB" sz="1050" dirty="0"/>
              <a:t> vi </a:t>
            </a:r>
            <a:r>
              <a:rPr lang="en-GB" sz="1050" dirty="0" err="1"/>
              <a:t>göra</a:t>
            </a:r>
            <a:r>
              <a:rPr lang="en-GB" sz="1050" dirty="0"/>
              <a:t>…</a:t>
            </a:r>
          </a:p>
        </p:txBody>
      </p:sp>
      <p:sp>
        <p:nvSpPr>
          <p:cNvPr id="29" name="TextBox 28"/>
          <p:cNvSpPr txBox="1"/>
          <p:nvPr/>
        </p:nvSpPr>
        <p:spPr>
          <a:xfrm>
            <a:off x="838200" y="1181164"/>
            <a:ext cx="1382713" cy="415925"/>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göra</a:t>
            </a:r>
            <a:r>
              <a:rPr lang="en-GB" sz="1050" dirty="0"/>
              <a:t> </a:t>
            </a:r>
            <a:r>
              <a:rPr lang="en-GB" sz="1050" dirty="0" err="1"/>
              <a:t>detta</a:t>
            </a:r>
            <a:r>
              <a:rPr lang="en-GB" sz="1050" dirty="0"/>
              <a:t> </a:t>
            </a:r>
            <a:r>
              <a:rPr lang="en-GB" sz="1050" dirty="0" err="1"/>
              <a:t>behöver</a:t>
            </a:r>
            <a:r>
              <a:rPr lang="en-GB" sz="1050" dirty="0"/>
              <a:t> vi……</a:t>
            </a:r>
          </a:p>
        </p:txBody>
      </p:sp>
      <p:sp>
        <p:nvSpPr>
          <p:cNvPr id="32" name="Rectangle 31"/>
          <p:cNvSpPr/>
          <p:nvPr/>
        </p:nvSpPr>
        <p:spPr>
          <a:xfrm>
            <a:off x="4933157" y="2780928"/>
            <a:ext cx="1728787"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7" name="Rectangle 36"/>
          <p:cNvSpPr/>
          <p:nvPr/>
        </p:nvSpPr>
        <p:spPr>
          <a:xfrm>
            <a:off x="3275394" y="2763371"/>
            <a:ext cx="1555750"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9" name="Rectangle 38"/>
          <p:cNvSpPr/>
          <p:nvPr/>
        </p:nvSpPr>
        <p:spPr>
          <a:xfrm>
            <a:off x="1816100" y="2763371"/>
            <a:ext cx="1316038"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41" name="Rectangle 40"/>
          <p:cNvSpPr/>
          <p:nvPr/>
        </p:nvSpPr>
        <p:spPr>
          <a:xfrm>
            <a:off x="415289" y="2780928"/>
            <a:ext cx="1316037" cy="38884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 sz="1000" dirty="0">
                <a:solidFill>
                  <a:schemeClr val="tx1"/>
                </a:solidFill>
              </a:rPr>
              <a:t>Resurser i form av personal, kompetens och medel.</a:t>
            </a: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r>
              <a:rPr lang="" sz="1000" dirty="0">
                <a:solidFill>
                  <a:schemeClr val="tx1"/>
                </a:solidFill>
              </a:rPr>
              <a:t>Fylls i av projektet.</a:t>
            </a: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p:txBody>
      </p:sp>
      <p:sp>
        <p:nvSpPr>
          <p:cNvPr id="3" name="textruta 2"/>
          <p:cNvSpPr txBox="1"/>
          <p:nvPr/>
        </p:nvSpPr>
        <p:spPr>
          <a:xfrm>
            <a:off x="1869727" y="2924944"/>
            <a:ext cx="1208783" cy="1169551"/>
          </a:xfrm>
          <a:prstGeom prst="rect">
            <a:avLst/>
          </a:prstGeom>
          <a:noFill/>
        </p:spPr>
        <p:txBody>
          <a:bodyPr wrap="square" rtlCol="0">
            <a:spAutoFit/>
          </a:bodyPr>
          <a:lstStyle/>
          <a:p>
            <a:pPr algn="ctr">
              <a:defRPr/>
            </a:pPr>
            <a:r>
              <a:rPr lang="" sz="1000" dirty="0"/>
              <a:t>Aktiviteter som ska genomföras i projektet för att kunna uppnå resultat.</a:t>
            </a:r>
          </a:p>
          <a:p>
            <a:pPr algn="ctr">
              <a:defRPr/>
            </a:pPr>
            <a:endParaRPr lang="" sz="1000" dirty="0"/>
          </a:p>
          <a:p>
            <a:pPr algn="ctr">
              <a:defRPr/>
            </a:pPr>
            <a:r>
              <a:rPr lang="" sz="1000" dirty="0"/>
              <a:t>Fylls i av projektet.</a:t>
            </a:r>
          </a:p>
        </p:txBody>
      </p:sp>
      <p:sp>
        <p:nvSpPr>
          <p:cNvPr id="8" name="textruta 7"/>
          <p:cNvSpPr txBox="1"/>
          <p:nvPr/>
        </p:nvSpPr>
        <p:spPr>
          <a:xfrm>
            <a:off x="3243660" y="2924944"/>
            <a:ext cx="1577976" cy="1169551"/>
          </a:xfrm>
          <a:prstGeom prst="rect">
            <a:avLst/>
          </a:prstGeom>
          <a:noFill/>
        </p:spPr>
        <p:txBody>
          <a:bodyPr wrap="square" rtlCol="0">
            <a:spAutoFit/>
          </a:bodyPr>
          <a:lstStyle/>
          <a:p>
            <a:r>
              <a:rPr lang="sv-SE" sz="1000" dirty="0"/>
              <a:t>Projektmål och indikatorer.</a:t>
            </a:r>
          </a:p>
          <a:p>
            <a:endParaRPr lang="sv-SE" sz="1000" dirty="0"/>
          </a:p>
          <a:p>
            <a:endParaRPr lang="sv-SE" sz="1000" dirty="0"/>
          </a:p>
          <a:p>
            <a:endParaRPr lang="sv-SE" sz="1000" dirty="0"/>
          </a:p>
          <a:p>
            <a:endParaRPr lang="sv-SE" sz="1000" dirty="0"/>
          </a:p>
          <a:p>
            <a:r>
              <a:rPr lang="sv-SE" sz="1000" dirty="0"/>
              <a:t>Fylls i av projektet.</a:t>
            </a:r>
          </a:p>
        </p:txBody>
      </p:sp>
      <p:sp>
        <p:nvSpPr>
          <p:cNvPr id="31" name="Rectangle 36">
            <a:extLst>
              <a:ext uri="{FF2B5EF4-FFF2-40B4-BE49-F238E27FC236}">
                <a16:creationId xmlns:a16="http://schemas.microsoft.com/office/drawing/2014/main" id="{113B14AB-D6A8-41E8-B53E-9E4091BD7A93}"/>
              </a:ext>
            </a:extLst>
          </p:cNvPr>
          <p:cNvSpPr/>
          <p:nvPr/>
        </p:nvSpPr>
        <p:spPr>
          <a:xfrm>
            <a:off x="4933157" y="2763370"/>
            <a:ext cx="1555750"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r>
              <a:rPr lang="sv-SE" sz="1000" dirty="0">
                <a:solidFill>
                  <a:schemeClr val="tx1"/>
                </a:solidFill>
              </a:rPr>
              <a:t>Resultat på individ-</a:t>
            </a:r>
            <a:r>
              <a:rPr lang="sv-SE" sz="1000">
                <a:solidFill>
                  <a:schemeClr val="tx1"/>
                </a:solidFill>
              </a:rPr>
              <a:t>, projekt-, </a:t>
            </a:r>
            <a:r>
              <a:rPr lang="sv-SE" sz="1000" dirty="0">
                <a:solidFill>
                  <a:schemeClr val="tx1"/>
                </a:solidFill>
              </a:rPr>
              <a:t>och organisationsnivå.</a:t>
            </a: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a:p>
            <a:endParaRPr lang="sv-SE" sz="1000" dirty="0">
              <a:solidFill>
                <a:schemeClr val="tx1"/>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2"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1268</TotalTime>
  <Words>178</Words>
  <Application>Microsoft Office PowerPoint</Application>
  <PresentationFormat>Bildspel på skärmen (4:3)</PresentationFormat>
  <Paragraphs>93</Paragraphs>
  <Slides>1</Slides>
  <Notes>1</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1</vt:i4>
      </vt:variant>
    </vt:vector>
  </HeadingPairs>
  <TitlesOfParts>
    <vt:vector size="6" baseType="lpstr">
      <vt:lpstr>ＭＳ Ｐゴシック</vt:lpstr>
      <vt:lpstr>Arial</vt:lpstr>
      <vt:lpstr>Calibri</vt:lpstr>
      <vt:lpstr>Verdana</vt:lpstr>
      <vt:lpstr>Office-tema</vt:lpstr>
      <vt:lpstr>Förändringsteori Utlysning 2019/00026: Småland och Öarna –Hållbara övergångar till arbete eller utbildning för unga (15-24 år)</vt:lpstr>
    </vt:vector>
  </TitlesOfParts>
  <Company>ESF Rådet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Förändringsteorin</dc:title>
  <dc:creator>svegu</dc:creator>
  <cp:lastModifiedBy>Friis Dina</cp:lastModifiedBy>
  <cp:revision>77</cp:revision>
  <cp:lastPrinted>2017-09-18T07:02:58Z</cp:lastPrinted>
  <dcterms:created xsi:type="dcterms:W3CDTF">2015-03-31T07:43:05Z</dcterms:created>
  <dcterms:modified xsi:type="dcterms:W3CDTF">2019-01-15T16:55:40Z</dcterms:modified>
</cp:coreProperties>
</file>