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9926638" cy="143557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8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/>
          <a:lstStyle>
            <a:lvl1pPr algn="r">
              <a:defRPr sz="1700"/>
            </a:lvl1pPr>
          </a:lstStyle>
          <a:p>
            <a:fld id="{E74C6B6B-EA59-460F-8ABD-B9F8723B61D4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076325"/>
            <a:ext cx="7180262" cy="538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62" tIns="66381" rIns="132762" bIns="66381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992665" y="6818988"/>
            <a:ext cx="7941310" cy="6460093"/>
          </a:xfrm>
          <a:prstGeom prst="rect">
            <a:avLst/>
          </a:prstGeom>
        </p:spPr>
        <p:txBody>
          <a:bodyPr vert="horz" lIns="132762" tIns="66381" rIns="132762" bIns="66381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l">
              <a:defRPr sz="17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5622799" y="13635483"/>
            <a:ext cx="4301543" cy="717788"/>
          </a:xfrm>
          <a:prstGeom prst="rect">
            <a:avLst/>
          </a:prstGeom>
        </p:spPr>
        <p:txBody>
          <a:bodyPr vert="horz" lIns="132762" tIns="66381" rIns="132762" bIns="66381" rtlCol="0" anchor="b"/>
          <a:lstStyle>
            <a:lvl1pPr algn="r">
              <a:defRPr sz="1700"/>
            </a:lvl1pPr>
          </a:lstStyle>
          <a:p>
            <a:fld id="{2417ABC5-9FD0-4CC8-BF82-6A4419355AA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v-SE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2F843-D713-4314-BD7A-E9E0660A09C7}" type="datetimeFigureOut">
              <a:rPr lang="sv-SE" smtClean="0"/>
              <a:pPr/>
              <a:t>2018-01-23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79FC-03F8-49B8-9DAE-E30C4A47740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1"/>
          <p:cNvSpPr/>
          <p:nvPr/>
        </p:nvSpPr>
        <p:spPr>
          <a:xfrm>
            <a:off x="6709546" y="2763371"/>
            <a:ext cx="1728787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sv-SE" sz="1000" dirty="0">
                <a:solidFill>
                  <a:schemeClr val="tx1"/>
                </a:solidFill>
              </a:rPr>
              <a:t>Skapa hållbara system för att möjliggöra en breddad rekryteringsbas för kompetensförsörjning och ett hållbart arbetsliv.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Bryta mönster vad gäller könsstereotypa och diskriminerande strukturer på </a:t>
            </a:r>
          </a:p>
          <a:p>
            <a:r>
              <a:rPr lang="sv-SE" sz="1000" dirty="0">
                <a:solidFill>
                  <a:schemeClr val="tx1"/>
                </a:solidFill>
              </a:rPr>
              <a:t>arbetsplatser. </a:t>
            </a:r>
          </a:p>
        </p:txBody>
      </p:sp>
      <p:sp>
        <p:nvSpPr>
          <p:cNvPr id="24578" name="Title 6"/>
          <p:cNvSpPr>
            <a:spLocks noGrp="1"/>
          </p:cNvSpPr>
          <p:nvPr>
            <p:ph type="title"/>
          </p:nvPr>
        </p:nvSpPr>
        <p:spPr bwMode="auto">
          <a:xfrm>
            <a:off x="806450" y="274638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sv-SE" altLang="en-US" dirty="0"/>
              <a:t>Förändringsteori</a:t>
            </a:r>
            <a:br>
              <a:rPr lang="sv-SE" altLang="en-US" dirty="0"/>
            </a:br>
            <a:r>
              <a:rPr lang="sv-SE" altLang="en-US" sz="1300" dirty="0"/>
              <a:t>Utlysning 2018/00038: Småland </a:t>
            </a:r>
            <a:r>
              <a:rPr lang="sv-SE" altLang="en-US" sz="1300"/>
              <a:t>och Öarna - </a:t>
            </a:r>
            <a:r>
              <a:rPr lang="sv-SE" altLang="en-US" sz="1300" dirty="0"/>
              <a:t>Breddad rekrytering för arbete II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 rot="10800000">
            <a:off x="8316913" y="1557338"/>
            <a:ext cx="755650" cy="1439862"/>
          </a:xfrm>
          <a:prstGeom prst="rightArrow">
            <a:avLst>
              <a:gd name="adj1" fmla="val 57843"/>
              <a:gd name="adj2" fmla="val 48606"/>
            </a:avLst>
          </a:prstGeom>
          <a:solidFill>
            <a:srgbClr val="C63418"/>
          </a:solidFill>
          <a:ln w="3175" algn="ctr">
            <a:solidFill>
              <a:srgbClr val="69002B"/>
            </a:solidFill>
            <a:miter lim="800000"/>
            <a:headEnd/>
            <a:tailEnd type="none" w="lg" len="med"/>
          </a:ln>
        </p:spPr>
        <p:txBody>
          <a:bodyPr vert="eaVert" anchor="ctr"/>
          <a:lstStyle/>
          <a:p>
            <a:pPr algn="ctr" eaLnBrk="0" hangingPunct="0"/>
            <a:r>
              <a:rPr lang="sv-SE" altLang="en-US" sz="1400"/>
              <a:t>Start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4859338" y="2012950"/>
            <a:ext cx="1728787" cy="552450"/>
          </a:xfrm>
          <a:prstGeom prst="homePlate">
            <a:avLst>
              <a:gd name="adj" fmla="val 15160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6691313" y="2012949"/>
            <a:ext cx="1609725" cy="601623"/>
          </a:xfrm>
          <a:prstGeom prst="homePlate">
            <a:avLst>
              <a:gd name="adj" fmla="val 16786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3203575" y="2012950"/>
            <a:ext cx="1571625" cy="552450"/>
          </a:xfrm>
          <a:prstGeom prst="homePlate">
            <a:avLst>
              <a:gd name="adj" fmla="val 16201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835150" y="2012950"/>
            <a:ext cx="1296988" cy="552450"/>
          </a:xfrm>
          <a:prstGeom prst="homePlate">
            <a:avLst>
              <a:gd name="adj" fmla="val 16797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flipH="1">
            <a:off x="2051050" y="1603375"/>
            <a:ext cx="1785938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flipH="1">
            <a:off x="386556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flipH="1">
            <a:off x="5738813" y="1603375"/>
            <a:ext cx="1785937" cy="338138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5" name="AutoShape 6"/>
          <p:cNvSpPr>
            <a:spLocks noChangeArrowheads="1"/>
          </p:cNvSpPr>
          <p:nvPr/>
        </p:nvSpPr>
        <p:spPr bwMode="auto">
          <a:xfrm>
            <a:off x="395288" y="2012950"/>
            <a:ext cx="1439862" cy="552450"/>
          </a:xfrm>
          <a:prstGeom prst="homePlate">
            <a:avLst>
              <a:gd name="adj" fmla="val 19094"/>
            </a:avLst>
          </a:prstGeom>
          <a:solidFill>
            <a:schemeClr val="bg1">
              <a:lumMod val="85000"/>
            </a:schemeClr>
          </a:solidFill>
          <a:ln>
            <a:headEnd/>
            <a:tailEnd type="none" w="lg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 anchorCtr="1"/>
          <a:lstStyle/>
          <a:p>
            <a:pPr eaLnBrk="0" hangingPunct="0">
              <a:defRPr/>
            </a:pPr>
            <a:endParaRPr lang="sv-SE" sz="1200" dirty="0">
              <a:solidFill>
                <a:schemeClr val="tx1"/>
              </a:solidFill>
              <a:ea typeface="ＭＳ Ｐゴシック" pitchFamily="-111" charset="-128"/>
            </a:endParaRPr>
          </a:p>
        </p:txBody>
      </p:sp>
      <p:sp>
        <p:nvSpPr>
          <p:cNvPr id="24588" name="TextBox 23"/>
          <p:cNvSpPr txBox="1">
            <a:spLocks noChangeArrowheads="1"/>
          </p:cNvSpPr>
          <p:nvPr/>
        </p:nvSpPr>
        <p:spPr bwMode="auto">
          <a:xfrm>
            <a:off x="6691313" y="2060575"/>
            <a:ext cx="126523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 dirty="0">
                <a:latin typeface="Verdana" pitchFamily="34" charset="0"/>
                <a:ea typeface="ＭＳ Ｐゴシック" pitchFamily="34" charset="-128"/>
              </a:rPr>
              <a:t>Kortsiktig /Långsiktig effekt</a:t>
            </a:r>
          </a:p>
        </p:txBody>
      </p:sp>
      <p:sp>
        <p:nvSpPr>
          <p:cNvPr id="24589" name="TextBox 23"/>
          <p:cNvSpPr txBox="1">
            <a:spLocks noChangeArrowheads="1"/>
          </p:cNvSpPr>
          <p:nvPr/>
        </p:nvSpPr>
        <p:spPr bwMode="auto">
          <a:xfrm>
            <a:off x="5003800" y="2111375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Resultat</a:t>
            </a:r>
          </a:p>
        </p:txBody>
      </p:sp>
      <p:sp>
        <p:nvSpPr>
          <p:cNvPr id="24590" name="TextBox 23"/>
          <p:cNvSpPr txBox="1">
            <a:spLocks noChangeArrowheads="1"/>
          </p:cNvSpPr>
          <p:nvPr/>
        </p:nvSpPr>
        <p:spPr bwMode="auto">
          <a:xfrm>
            <a:off x="3203575" y="2103438"/>
            <a:ext cx="1265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Leverans/ utfall</a:t>
            </a:r>
          </a:p>
        </p:txBody>
      </p:sp>
      <p:sp>
        <p:nvSpPr>
          <p:cNvPr id="24591" name="TextBox 23"/>
          <p:cNvSpPr txBox="1">
            <a:spLocks noChangeArrowheads="1"/>
          </p:cNvSpPr>
          <p:nvPr/>
        </p:nvSpPr>
        <p:spPr bwMode="auto">
          <a:xfrm>
            <a:off x="1851025" y="2152650"/>
            <a:ext cx="1265238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Aktiviteter</a:t>
            </a:r>
          </a:p>
        </p:txBody>
      </p:sp>
      <p:sp>
        <p:nvSpPr>
          <p:cNvPr id="24592" name="TextBox 23"/>
          <p:cNvSpPr txBox="1">
            <a:spLocks noChangeArrowheads="1"/>
          </p:cNvSpPr>
          <p:nvPr/>
        </p:nvSpPr>
        <p:spPr bwMode="auto">
          <a:xfrm>
            <a:off x="427038" y="2120900"/>
            <a:ext cx="1265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" tIns="0" rIns="0" bIns="0">
            <a:spAutoFit/>
          </a:bodyPr>
          <a:lstStyle/>
          <a:p>
            <a:pPr marL="12700" indent="-25400" algn="ctr" defTabSz="457200" eaLnBrk="0" hangingPunct="0">
              <a:spcAft>
                <a:spcPts val="1500"/>
              </a:spcAft>
            </a:pPr>
            <a:r>
              <a:rPr lang="sv-SE" altLang="en-US" sz="1200" b="1">
                <a:latin typeface="Verdana" pitchFamily="34" charset="0"/>
                <a:ea typeface="ＭＳ Ｐゴシック" pitchFamily="34" charset="-128"/>
              </a:rPr>
              <a:t>Resurser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flipH="1">
            <a:off x="539750" y="1582738"/>
            <a:ext cx="1511300" cy="338137"/>
          </a:xfrm>
          <a:prstGeom prst="curvedDownArrow">
            <a:avLst>
              <a:gd name="adj1" fmla="val 87333"/>
              <a:gd name="adj2" fmla="val 174667"/>
              <a:gd name="adj3" fmla="val 33333"/>
            </a:avLst>
          </a:prstGeom>
          <a:ln>
            <a:headEnd/>
            <a:tailEnd type="none" w="lg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endParaRPr lang="sv-SE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888" y="1268413"/>
            <a:ext cx="1382712" cy="431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nå</a:t>
            </a:r>
            <a:r>
              <a:rPr lang="en-GB" sz="1050" dirty="0"/>
              <a:t> </a:t>
            </a:r>
            <a:r>
              <a:rPr lang="en-GB" sz="1050" dirty="0" err="1"/>
              <a:t>effekten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uppnå</a:t>
            </a:r>
            <a:r>
              <a:rPr lang="en-GB" sz="1050" dirty="0"/>
              <a:t>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67188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uppnå</a:t>
            </a:r>
            <a:r>
              <a:rPr lang="en-GB" sz="1050" dirty="0"/>
              <a:t> </a:t>
            </a:r>
            <a:r>
              <a:rPr lang="en-GB" sz="1050" dirty="0" err="1"/>
              <a:t>resultaten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erbjuda</a:t>
            </a:r>
            <a:r>
              <a:rPr lang="en-GB" sz="1050" dirty="0"/>
              <a:t>…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52663" y="1268413"/>
            <a:ext cx="1384300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erbjuda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måste</a:t>
            </a:r>
            <a:r>
              <a:rPr lang="en-GB" sz="1050" dirty="0"/>
              <a:t> vi </a:t>
            </a:r>
            <a:r>
              <a:rPr lang="en-GB" sz="1050" dirty="0" err="1"/>
              <a:t>göra</a:t>
            </a:r>
            <a:r>
              <a:rPr lang="en-GB" sz="1050" dirty="0"/>
              <a:t>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3600" y="1268413"/>
            <a:ext cx="1382713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050" dirty="0" err="1"/>
              <a:t>För</a:t>
            </a:r>
            <a:r>
              <a:rPr lang="en-GB" sz="1050" dirty="0"/>
              <a:t> </a:t>
            </a:r>
            <a:r>
              <a:rPr lang="en-GB" sz="1050" dirty="0" err="1"/>
              <a:t>att</a:t>
            </a:r>
            <a:r>
              <a:rPr lang="en-GB" sz="1050" dirty="0"/>
              <a:t> </a:t>
            </a:r>
            <a:r>
              <a:rPr lang="en-GB" sz="1050" dirty="0" err="1"/>
              <a:t>göra</a:t>
            </a:r>
            <a:r>
              <a:rPr lang="en-GB" sz="1050" dirty="0"/>
              <a:t> </a:t>
            </a:r>
            <a:r>
              <a:rPr lang="en-GB" sz="1050" dirty="0" err="1"/>
              <a:t>detta</a:t>
            </a:r>
            <a:r>
              <a:rPr lang="en-GB" sz="1050" dirty="0"/>
              <a:t> </a:t>
            </a:r>
            <a:r>
              <a:rPr lang="en-GB" sz="1050" dirty="0" err="1"/>
              <a:t>behöver</a:t>
            </a:r>
            <a:r>
              <a:rPr lang="en-GB" sz="1050" dirty="0"/>
              <a:t> vi……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33157" y="2780928"/>
            <a:ext cx="1728787" cy="3902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75394" y="2763371"/>
            <a:ext cx="1555750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816100" y="2763371"/>
            <a:ext cx="1316038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15289" y="2780928"/>
            <a:ext cx="1316037" cy="3888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Resurser i form av personal, kompetens och medel.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" sz="1000" dirty="0">
                <a:solidFill>
                  <a:schemeClr val="tx1"/>
                </a:solidFill>
              </a:rPr>
              <a:t>Fylls i av projektet.</a:t>
            </a: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" sz="1000" dirty="0">
              <a:solidFill>
                <a:schemeClr val="tx1"/>
              </a:solidFill>
            </a:endParaRPr>
          </a:p>
        </p:txBody>
      </p:sp>
      <p:sp>
        <p:nvSpPr>
          <p:cNvPr id="3" name="textruta 2"/>
          <p:cNvSpPr txBox="1"/>
          <p:nvPr/>
        </p:nvSpPr>
        <p:spPr>
          <a:xfrm>
            <a:off x="1907997" y="3292192"/>
            <a:ext cx="12087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" sz="1000" dirty="0"/>
              <a:t>Aktiviteter som ska genomföras i projektet för att kunna uppnå resultat.</a:t>
            </a:r>
          </a:p>
          <a:p>
            <a:pPr algn="ctr">
              <a:defRPr/>
            </a:pPr>
            <a:endParaRPr lang="" sz="1000" dirty="0"/>
          </a:p>
          <a:p>
            <a:pPr algn="ctr">
              <a:defRPr/>
            </a:pPr>
            <a:r>
              <a:rPr lang="" sz="1000" dirty="0"/>
              <a:t>Fylls i av projektet.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3237155" y="3229294"/>
            <a:ext cx="15779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00" dirty="0"/>
              <a:t>Projektmål och indikatorer.</a:t>
            </a:r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endParaRPr lang="sv-SE" sz="1000" dirty="0"/>
          </a:p>
          <a:p>
            <a:r>
              <a:rPr lang="sv-SE" sz="1000" dirty="0"/>
              <a:t>Fylls i av projektet.</a:t>
            </a:r>
          </a:p>
        </p:txBody>
      </p:sp>
      <p:sp>
        <p:nvSpPr>
          <p:cNvPr id="31" name="Rectangle 36">
            <a:extLst>
              <a:ext uri="{FF2B5EF4-FFF2-40B4-BE49-F238E27FC236}">
                <a16:creationId xmlns:a16="http://schemas.microsoft.com/office/drawing/2014/main" id="{113B14AB-D6A8-41E8-B53E-9E4091BD7A93}"/>
              </a:ext>
            </a:extLst>
          </p:cNvPr>
          <p:cNvSpPr/>
          <p:nvPr/>
        </p:nvSpPr>
        <p:spPr>
          <a:xfrm>
            <a:off x="4933157" y="2763370"/>
            <a:ext cx="1555750" cy="390598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sv-SE" sz="1000" dirty="0">
                <a:solidFill>
                  <a:schemeClr val="tx1"/>
                </a:solidFill>
              </a:rPr>
              <a:t>Projekt inom denna utlysning ska på kort sikt resultera i att kvinnor och män som står långt ifrån arbetsmarknaden kommer närmare arbetsmarknaden eller i arbete eller i studier.</a:t>
            </a:r>
          </a:p>
          <a:p>
            <a:endParaRPr lang="sv-SE" sz="1000" dirty="0">
              <a:solidFill>
                <a:schemeClr val="tx1"/>
              </a:solidFill>
            </a:endParaRPr>
          </a:p>
          <a:p>
            <a:r>
              <a:rPr lang="sv-SE" sz="1000" dirty="0">
                <a:solidFill>
                  <a:schemeClr val="tx1"/>
                </a:solidFill>
              </a:rPr>
              <a:t>Arbetsmarknadens behov av arbetskraft och kompetens tillgodoses och att kompetens tas tillvara på genom en bättre matchning mellan individens förutsättningar, arbete och utbildning.</a:t>
            </a:r>
          </a:p>
          <a:p>
            <a:endParaRPr lang="sv-SE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9" grpId="0" animBg="1"/>
      <p:bldP spid="20" grpId="0" animBg="1"/>
      <p:bldP spid="2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165</Words>
  <Application>Microsoft Office PowerPoint</Application>
  <PresentationFormat>Bildspel på skärmen (4:3)</PresentationFormat>
  <Paragraphs>37</Paragraphs>
  <Slides>1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Verdana</vt:lpstr>
      <vt:lpstr>Office-tema</vt:lpstr>
      <vt:lpstr>Förändringsteori Utlysning 2018/00038: Småland och Öarna - Breddad rekrytering för arbete II</vt:lpstr>
    </vt:vector>
  </TitlesOfParts>
  <Company>ESF Rådet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Förändringsteorin</dc:title>
  <dc:creator>svegu</dc:creator>
  <cp:lastModifiedBy>Selleby Karl</cp:lastModifiedBy>
  <cp:revision>72</cp:revision>
  <cp:lastPrinted>2017-09-18T07:02:58Z</cp:lastPrinted>
  <dcterms:created xsi:type="dcterms:W3CDTF">2015-03-31T07:43:05Z</dcterms:created>
  <dcterms:modified xsi:type="dcterms:W3CDTF">2018-01-23T12:47:55Z</dcterms:modified>
</cp:coreProperties>
</file>