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8" r:id="rId2"/>
  </p:sldIdLst>
  <p:sldSz cx="9144000" cy="6858000" type="screen4x3"/>
  <p:notesSz cx="6797675" cy="9926638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08" y="4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4C6B6B-EA59-460F-8ABD-B9F8723B61D4}" type="datetimeFigureOut">
              <a:rPr lang="sv-SE" smtClean="0"/>
              <a:pPr/>
              <a:t>2018-01-23</a:t>
            </a:fld>
            <a:endParaRPr lang="sv-SE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v-SE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17ABC5-9FD0-4CC8-BF82-6A4419355AAD}" type="slidenum">
              <a:rPr lang="sv-SE" smtClean="0"/>
              <a:pPr/>
              <a:t>‹#›</a:t>
            </a:fld>
            <a:endParaRPr lang="sv-S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5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sv-SE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v-SE"/>
              <a:t>Klicka här för att ändra format på underrubrik i bakgrunden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2F843-D713-4314-BD7A-E9E0660A09C7}" type="datetimeFigureOut">
              <a:rPr lang="sv-SE" smtClean="0"/>
              <a:pPr/>
              <a:t>2018-01-23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579FC-03F8-49B8-9DAE-E30C4A47740D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2F843-D713-4314-BD7A-E9E0660A09C7}" type="datetimeFigureOut">
              <a:rPr lang="sv-SE" smtClean="0"/>
              <a:pPr/>
              <a:t>2018-01-23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579FC-03F8-49B8-9DAE-E30C4A47740D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ät rubrik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2F843-D713-4314-BD7A-E9E0660A09C7}" type="datetimeFigureOut">
              <a:rPr lang="sv-SE" smtClean="0"/>
              <a:pPr/>
              <a:t>2018-01-23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579FC-03F8-49B8-9DAE-E30C4A47740D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2F843-D713-4314-BD7A-E9E0660A09C7}" type="datetimeFigureOut">
              <a:rPr lang="sv-SE" smtClean="0"/>
              <a:pPr/>
              <a:t>2018-01-23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579FC-03F8-49B8-9DAE-E30C4A47740D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2F843-D713-4314-BD7A-E9E0660A09C7}" type="datetimeFigureOut">
              <a:rPr lang="sv-SE" smtClean="0"/>
              <a:pPr/>
              <a:t>2018-01-23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579FC-03F8-49B8-9DAE-E30C4A47740D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2F843-D713-4314-BD7A-E9E0660A09C7}" type="datetimeFigureOut">
              <a:rPr lang="sv-SE" smtClean="0"/>
              <a:pPr/>
              <a:t>2018-01-23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579FC-03F8-49B8-9DAE-E30C4A47740D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6" name="Platshållare för innehåll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7" name="Platshållare fö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2F843-D713-4314-BD7A-E9E0660A09C7}" type="datetimeFigureOut">
              <a:rPr lang="sv-SE" smtClean="0"/>
              <a:pPr/>
              <a:t>2018-01-23</a:t>
            </a:fld>
            <a:endParaRPr lang="sv-SE"/>
          </a:p>
        </p:txBody>
      </p:sp>
      <p:sp>
        <p:nvSpPr>
          <p:cNvPr id="8" name="Platshållare för sidfo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Platshållare för bild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579FC-03F8-49B8-9DAE-E30C4A47740D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2F843-D713-4314-BD7A-E9E0660A09C7}" type="datetimeFigureOut">
              <a:rPr lang="sv-SE" smtClean="0"/>
              <a:pPr/>
              <a:t>2018-01-23</a:t>
            </a:fld>
            <a:endParaRPr lang="sv-SE"/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579FC-03F8-49B8-9DAE-E30C4A47740D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2F843-D713-4314-BD7A-E9E0660A09C7}" type="datetimeFigureOut">
              <a:rPr lang="sv-SE" smtClean="0"/>
              <a:pPr/>
              <a:t>2018-01-23</a:t>
            </a:fld>
            <a:endParaRPr lang="sv-SE"/>
          </a:p>
        </p:txBody>
      </p:sp>
      <p:sp>
        <p:nvSpPr>
          <p:cNvPr id="3" name="Platshållare för sidfo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579FC-03F8-49B8-9DAE-E30C4A47740D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ehåll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2F843-D713-4314-BD7A-E9E0660A09C7}" type="datetimeFigureOut">
              <a:rPr lang="sv-SE" smtClean="0"/>
              <a:pPr/>
              <a:t>2018-01-23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579FC-03F8-49B8-9DAE-E30C4A47740D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bild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v-SE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2F843-D713-4314-BD7A-E9E0660A09C7}" type="datetimeFigureOut">
              <a:rPr lang="sv-SE" smtClean="0"/>
              <a:pPr/>
              <a:t>2018-01-23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579FC-03F8-49B8-9DAE-E30C4A47740D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C2F843-D713-4314-BD7A-E9E0660A09C7}" type="datetimeFigureOut">
              <a:rPr lang="sv-SE" smtClean="0"/>
              <a:pPr/>
              <a:t>2018-01-23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D579FC-03F8-49B8-9DAE-E30C4A47740D}" type="slidenum">
              <a:rPr lang="sv-SE" smtClean="0"/>
              <a:pPr/>
              <a:t>‹#›</a:t>
            </a:fld>
            <a:endParaRPr lang="sv-S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1"/>
          <p:cNvSpPr/>
          <p:nvPr/>
        </p:nvSpPr>
        <p:spPr>
          <a:xfrm>
            <a:off x="6706394" y="2786719"/>
            <a:ext cx="1728787" cy="3374943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sv-SE" sz="1000" dirty="0">
                <a:solidFill>
                  <a:schemeClr val="tx1"/>
                </a:solidFill>
              </a:rPr>
              <a:t>På lång sikt ska utlysningens projekt bidra till strukturella förändringar på arbetsmarknaden i region Småland och Öarna där anställda har en högre kompetensnivå, och tillgången till kvalificerad personal har ökat genom minskad diskriminering och könssegregering på arbetsmarknaden.</a:t>
            </a:r>
          </a:p>
          <a:p>
            <a:endParaRPr lang="sv-SE" sz="1000" dirty="0">
              <a:solidFill>
                <a:schemeClr val="tx1"/>
              </a:solidFill>
            </a:endParaRPr>
          </a:p>
        </p:txBody>
      </p:sp>
      <p:sp>
        <p:nvSpPr>
          <p:cNvPr id="24578" name="Title 6"/>
          <p:cNvSpPr>
            <a:spLocks noGrp="1"/>
          </p:cNvSpPr>
          <p:nvPr>
            <p:ph type="title"/>
          </p:nvPr>
        </p:nvSpPr>
        <p:spPr bwMode="auto">
          <a:xfrm>
            <a:off x="806450" y="274638"/>
            <a:ext cx="8229600" cy="11430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0000"/>
          </a:bodyPr>
          <a:lstStyle/>
          <a:p>
            <a:r>
              <a:rPr lang="sv-SE" altLang="en-US" dirty="0"/>
              <a:t>Förändringsteorin</a:t>
            </a:r>
            <a:br>
              <a:rPr lang="sv-SE" altLang="en-US" dirty="0"/>
            </a:br>
            <a:r>
              <a:rPr lang="sv-SE" altLang="en-US" sz="1300" dirty="0"/>
              <a:t>Utlysning 2018/00037: Småland och Öarna – Matchning till kompetens </a:t>
            </a:r>
            <a:br>
              <a:rPr lang="sv-SE" altLang="en-US" dirty="0"/>
            </a:br>
            <a:r>
              <a:rPr lang="sv-SE" altLang="en-US" dirty="0"/>
              <a:t> </a:t>
            </a:r>
          </a:p>
        </p:txBody>
      </p:sp>
      <p:sp>
        <p:nvSpPr>
          <p:cNvPr id="10" name="AutoShape 11"/>
          <p:cNvSpPr>
            <a:spLocks noChangeArrowheads="1"/>
          </p:cNvSpPr>
          <p:nvPr/>
        </p:nvSpPr>
        <p:spPr bwMode="auto">
          <a:xfrm rot="10800000">
            <a:off x="8316913" y="1557338"/>
            <a:ext cx="755650" cy="1439862"/>
          </a:xfrm>
          <a:prstGeom prst="rightArrow">
            <a:avLst>
              <a:gd name="adj1" fmla="val 57843"/>
              <a:gd name="adj2" fmla="val 48606"/>
            </a:avLst>
          </a:prstGeom>
          <a:solidFill>
            <a:srgbClr val="C63418"/>
          </a:solidFill>
          <a:ln w="3175" algn="ctr">
            <a:solidFill>
              <a:srgbClr val="69002B"/>
            </a:solidFill>
            <a:miter lim="800000"/>
            <a:headEnd/>
            <a:tailEnd type="none" w="lg" len="med"/>
          </a:ln>
        </p:spPr>
        <p:txBody>
          <a:bodyPr vert="eaVert" anchor="ctr"/>
          <a:lstStyle/>
          <a:p>
            <a:pPr algn="ctr" eaLnBrk="0" hangingPunct="0"/>
            <a:r>
              <a:rPr lang="sv-SE" altLang="en-US" sz="1400"/>
              <a:t>Start</a:t>
            </a:r>
          </a:p>
        </p:txBody>
      </p:sp>
      <p:sp>
        <p:nvSpPr>
          <p:cNvPr id="12" name="AutoShape 3"/>
          <p:cNvSpPr>
            <a:spLocks noChangeArrowheads="1"/>
          </p:cNvSpPr>
          <p:nvPr/>
        </p:nvSpPr>
        <p:spPr bwMode="auto">
          <a:xfrm>
            <a:off x="4859338" y="2012950"/>
            <a:ext cx="1728787" cy="552450"/>
          </a:xfrm>
          <a:prstGeom prst="homePlate">
            <a:avLst>
              <a:gd name="adj" fmla="val 15160"/>
            </a:avLst>
          </a:prstGeom>
          <a:solidFill>
            <a:schemeClr val="bg1">
              <a:lumMod val="85000"/>
            </a:schemeClr>
          </a:solidFill>
          <a:ln>
            <a:headEnd/>
            <a:tailEnd type="none" w="lg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endParaRPr lang="sv-SE" sz="1200" dirty="0">
              <a:solidFill>
                <a:schemeClr val="tx1"/>
              </a:solidFill>
            </a:endParaRPr>
          </a:p>
        </p:txBody>
      </p:sp>
      <p:sp>
        <p:nvSpPr>
          <p:cNvPr id="13" name="AutoShape 4"/>
          <p:cNvSpPr>
            <a:spLocks noChangeArrowheads="1"/>
          </p:cNvSpPr>
          <p:nvPr/>
        </p:nvSpPr>
        <p:spPr bwMode="auto">
          <a:xfrm>
            <a:off x="6691313" y="2012949"/>
            <a:ext cx="1609725" cy="601623"/>
          </a:xfrm>
          <a:prstGeom prst="homePlate">
            <a:avLst>
              <a:gd name="adj" fmla="val 16786"/>
            </a:avLst>
          </a:prstGeom>
          <a:solidFill>
            <a:schemeClr val="bg1">
              <a:lumMod val="85000"/>
            </a:schemeClr>
          </a:solidFill>
          <a:ln>
            <a:headEnd/>
            <a:tailEnd type="none" w="lg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eaLnBrk="0" hangingPunct="0">
              <a:defRPr/>
            </a:pPr>
            <a:endParaRPr lang="sv-SE" sz="1200" dirty="0">
              <a:solidFill>
                <a:schemeClr val="tx1"/>
              </a:solidFill>
              <a:ea typeface="ＭＳ Ｐゴシック" pitchFamily="-111" charset="-128"/>
            </a:endParaRPr>
          </a:p>
        </p:txBody>
      </p:sp>
      <p:sp>
        <p:nvSpPr>
          <p:cNvPr id="14" name="AutoShape 5"/>
          <p:cNvSpPr>
            <a:spLocks noChangeArrowheads="1"/>
          </p:cNvSpPr>
          <p:nvPr/>
        </p:nvSpPr>
        <p:spPr bwMode="auto">
          <a:xfrm>
            <a:off x="3203575" y="2012950"/>
            <a:ext cx="1571625" cy="552450"/>
          </a:xfrm>
          <a:prstGeom prst="homePlate">
            <a:avLst>
              <a:gd name="adj" fmla="val 16201"/>
            </a:avLst>
          </a:prstGeom>
          <a:solidFill>
            <a:schemeClr val="bg1">
              <a:lumMod val="85000"/>
            </a:schemeClr>
          </a:solidFill>
          <a:ln>
            <a:headEnd/>
            <a:tailEnd type="none" w="lg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eaLnBrk="0" hangingPunct="0">
              <a:defRPr/>
            </a:pPr>
            <a:endParaRPr lang="sv-SE" sz="1200" dirty="0">
              <a:solidFill>
                <a:schemeClr val="tx1"/>
              </a:solidFill>
              <a:ea typeface="ＭＳ Ｐゴシック" pitchFamily="-111" charset="-128"/>
            </a:endParaRPr>
          </a:p>
        </p:txBody>
      </p:sp>
      <p:sp>
        <p:nvSpPr>
          <p:cNvPr id="15" name="AutoShape 6"/>
          <p:cNvSpPr>
            <a:spLocks noChangeArrowheads="1"/>
          </p:cNvSpPr>
          <p:nvPr/>
        </p:nvSpPr>
        <p:spPr bwMode="auto">
          <a:xfrm>
            <a:off x="1835150" y="2012950"/>
            <a:ext cx="1296988" cy="552450"/>
          </a:xfrm>
          <a:prstGeom prst="homePlate">
            <a:avLst>
              <a:gd name="adj" fmla="val 16797"/>
            </a:avLst>
          </a:prstGeom>
          <a:solidFill>
            <a:schemeClr val="bg1">
              <a:lumMod val="85000"/>
            </a:schemeClr>
          </a:solidFill>
          <a:ln>
            <a:headEnd/>
            <a:tailEnd type="none" w="lg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 anchorCtr="1"/>
          <a:lstStyle/>
          <a:p>
            <a:pPr eaLnBrk="0" hangingPunct="0">
              <a:defRPr/>
            </a:pPr>
            <a:endParaRPr lang="sv-SE" sz="1200" dirty="0">
              <a:solidFill>
                <a:schemeClr val="tx1"/>
              </a:solidFill>
              <a:ea typeface="ＭＳ Ｐゴシック" pitchFamily="-111" charset="-128"/>
            </a:endParaRPr>
          </a:p>
        </p:txBody>
      </p:sp>
      <p:sp>
        <p:nvSpPr>
          <p:cNvPr id="18" name="AutoShape 12"/>
          <p:cNvSpPr>
            <a:spLocks noChangeArrowheads="1"/>
          </p:cNvSpPr>
          <p:nvPr/>
        </p:nvSpPr>
        <p:spPr bwMode="auto">
          <a:xfrm flipH="1">
            <a:off x="2051050" y="1603375"/>
            <a:ext cx="1785938" cy="338138"/>
          </a:xfrm>
          <a:prstGeom prst="curvedDownArrow">
            <a:avLst>
              <a:gd name="adj1" fmla="val 87333"/>
              <a:gd name="adj2" fmla="val 174667"/>
              <a:gd name="adj3" fmla="val 33333"/>
            </a:avLst>
          </a:prstGeom>
          <a:ln>
            <a:headEnd/>
            <a:tailEnd type="none" w="lg" len="med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eaLnBrk="0" hangingPunct="0">
              <a:defRPr/>
            </a:pPr>
            <a:endParaRPr lang="sv-SE" sz="1600" dirty="0">
              <a:solidFill>
                <a:schemeClr val="bg1"/>
              </a:solidFill>
            </a:endParaRPr>
          </a:p>
        </p:txBody>
      </p:sp>
      <p:sp>
        <p:nvSpPr>
          <p:cNvPr id="19" name="AutoShape 12"/>
          <p:cNvSpPr>
            <a:spLocks noChangeArrowheads="1"/>
          </p:cNvSpPr>
          <p:nvPr/>
        </p:nvSpPr>
        <p:spPr bwMode="auto">
          <a:xfrm flipH="1">
            <a:off x="3865563" y="1603375"/>
            <a:ext cx="1785937" cy="338138"/>
          </a:xfrm>
          <a:prstGeom prst="curvedDownArrow">
            <a:avLst>
              <a:gd name="adj1" fmla="val 87333"/>
              <a:gd name="adj2" fmla="val 174667"/>
              <a:gd name="adj3" fmla="val 33333"/>
            </a:avLst>
          </a:prstGeom>
          <a:ln>
            <a:headEnd/>
            <a:tailEnd type="none" w="lg" len="med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eaLnBrk="0" hangingPunct="0">
              <a:defRPr/>
            </a:pPr>
            <a:endParaRPr lang="sv-SE" sz="1600" dirty="0">
              <a:solidFill>
                <a:schemeClr val="bg1"/>
              </a:solidFill>
            </a:endParaRPr>
          </a:p>
        </p:txBody>
      </p:sp>
      <p:sp>
        <p:nvSpPr>
          <p:cNvPr id="20" name="AutoShape 12"/>
          <p:cNvSpPr>
            <a:spLocks noChangeArrowheads="1"/>
          </p:cNvSpPr>
          <p:nvPr/>
        </p:nvSpPr>
        <p:spPr bwMode="auto">
          <a:xfrm flipH="1">
            <a:off x="5738813" y="1603375"/>
            <a:ext cx="1785937" cy="338138"/>
          </a:xfrm>
          <a:prstGeom prst="curvedDownArrow">
            <a:avLst>
              <a:gd name="adj1" fmla="val 87333"/>
              <a:gd name="adj2" fmla="val 174667"/>
              <a:gd name="adj3" fmla="val 33333"/>
            </a:avLst>
          </a:prstGeom>
          <a:ln>
            <a:headEnd/>
            <a:tailEnd type="none" w="lg" len="med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eaLnBrk="0" hangingPunct="0">
              <a:defRPr/>
            </a:pPr>
            <a:endParaRPr lang="sv-SE" sz="1600" dirty="0">
              <a:solidFill>
                <a:schemeClr val="bg1"/>
              </a:solidFill>
            </a:endParaRPr>
          </a:p>
        </p:txBody>
      </p:sp>
      <p:sp>
        <p:nvSpPr>
          <p:cNvPr id="25" name="AutoShape 6"/>
          <p:cNvSpPr>
            <a:spLocks noChangeArrowheads="1"/>
          </p:cNvSpPr>
          <p:nvPr/>
        </p:nvSpPr>
        <p:spPr bwMode="auto">
          <a:xfrm>
            <a:off x="395288" y="2012950"/>
            <a:ext cx="1439862" cy="552450"/>
          </a:xfrm>
          <a:prstGeom prst="homePlate">
            <a:avLst>
              <a:gd name="adj" fmla="val 19094"/>
            </a:avLst>
          </a:prstGeom>
          <a:solidFill>
            <a:schemeClr val="bg1">
              <a:lumMod val="85000"/>
            </a:schemeClr>
          </a:solidFill>
          <a:ln>
            <a:headEnd/>
            <a:tailEnd type="none" w="lg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 anchorCtr="1"/>
          <a:lstStyle/>
          <a:p>
            <a:pPr eaLnBrk="0" hangingPunct="0">
              <a:defRPr/>
            </a:pPr>
            <a:endParaRPr lang="sv-SE" sz="1200" dirty="0">
              <a:solidFill>
                <a:schemeClr val="tx1"/>
              </a:solidFill>
              <a:ea typeface="ＭＳ Ｐゴシック" pitchFamily="-111" charset="-128"/>
            </a:endParaRPr>
          </a:p>
        </p:txBody>
      </p:sp>
      <p:sp>
        <p:nvSpPr>
          <p:cNvPr id="24588" name="TextBox 23"/>
          <p:cNvSpPr txBox="1">
            <a:spLocks noChangeArrowheads="1"/>
          </p:cNvSpPr>
          <p:nvPr/>
        </p:nvSpPr>
        <p:spPr bwMode="auto">
          <a:xfrm>
            <a:off x="6691313" y="2060575"/>
            <a:ext cx="1265237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6000" tIns="0" rIns="0" bIns="0">
            <a:spAutoFit/>
          </a:bodyPr>
          <a:lstStyle/>
          <a:p>
            <a:pPr marL="12700" indent="-25400" algn="ctr" defTabSz="457200" eaLnBrk="0" hangingPunct="0">
              <a:spcAft>
                <a:spcPts val="1500"/>
              </a:spcAft>
            </a:pPr>
            <a:r>
              <a:rPr lang="sv-SE" altLang="en-US" sz="1200" b="1" dirty="0">
                <a:latin typeface="Verdana" pitchFamily="34" charset="0"/>
                <a:ea typeface="ＭＳ Ｐゴシック" pitchFamily="34" charset="-128"/>
              </a:rPr>
              <a:t>Kortsiktig /Långsiktig effekt</a:t>
            </a:r>
          </a:p>
        </p:txBody>
      </p:sp>
      <p:sp>
        <p:nvSpPr>
          <p:cNvPr id="24589" name="TextBox 23"/>
          <p:cNvSpPr txBox="1">
            <a:spLocks noChangeArrowheads="1"/>
          </p:cNvSpPr>
          <p:nvPr/>
        </p:nvSpPr>
        <p:spPr bwMode="auto">
          <a:xfrm>
            <a:off x="5003800" y="2111375"/>
            <a:ext cx="1265238" cy="185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6000" tIns="0" rIns="0" bIns="0">
            <a:spAutoFit/>
          </a:bodyPr>
          <a:lstStyle/>
          <a:p>
            <a:pPr marL="12700" indent="-25400" algn="ctr" defTabSz="457200" eaLnBrk="0" hangingPunct="0">
              <a:spcAft>
                <a:spcPts val="1500"/>
              </a:spcAft>
            </a:pPr>
            <a:r>
              <a:rPr lang="sv-SE" altLang="en-US" sz="1200" b="1">
                <a:latin typeface="Verdana" pitchFamily="34" charset="0"/>
                <a:ea typeface="ＭＳ Ｐゴシック" pitchFamily="34" charset="-128"/>
              </a:rPr>
              <a:t>Resultat</a:t>
            </a:r>
          </a:p>
        </p:txBody>
      </p:sp>
      <p:sp>
        <p:nvSpPr>
          <p:cNvPr id="24590" name="TextBox 23"/>
          <p:cNvSpPr txBox="1">
            <a:spLocks noChangeArrowheads="1"/>
          </p:cNvSpPr>
          <p:nvPr/>
        </p:nvSpPr>
        <p:spPr bwMode="auto">
          <a:xfrm>
            <a:off x="3203575" y="2103438"/>
            <a:ext cx="12652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6000" tIns="0" rIns="0" bIns="0">
            <a:spAutoFit/>
          </a:bodyPr>
          <a:lstStyle/>
          <a:p>
            <a:pPr marL="12700" indent="-25400" algn="ctr" defTabSz="457200" eaLnBrk="0" hangingPunct="0">
              <a:spcAft>
                <a:spcPts val="1500"/>
              </a:spcAft>
            </a:pPr>
            <a:r>
              <a:rPr lang="sv-SE" altLang="en-US" sz="1200" b="1">
                <a:latin typeface="Verdana" pitchFamily="34" charset="0"/>
                <a:ea typeface="ＭＳ Ｐゴシック" pitchFamily="34" charset="-128"/>
              </a:rPr>
              <a:t>Leverans/ utfall</a:t>
            </a:r>
          </a:p>
        </p:txBody>
      </p:sp>
      <p:sp>
        <p:nvSpPr>
          <p:cNvPr id="24591" name="TextBox 23"/>
          <p:cNvSpPr txBox="1">
            <a:spLocks noChangeArrowheads="1"/>
          </p:cNvSpPr>
          <p:nvPr/>
        </p:nvSpPr>
        <p:spPr bwMode="auto">
          <a:xfrm>
            <a:off x="1851025" y="2152650"/>
            <a:ext cx="1265238" cy="185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6000" tIns="0" rIns="0" bIns="0">
            <a:spAutoFit/>
          </a:bodyPr>
          <a:lstStyle/>
          <a:p>
            <a:pPr marL="12700" indent="-25400" algn="ctr" defTabSz="457200" eaLnBrk="0" hangingPunct="0">
              <a:spcAft>
                <a:spcPts val="1500"/>
              </a:spcAft>
            </a:pPr>
            <a:r>
              <a:rPr lang="sv-SE" altLang="en-US" sz="1200" b="1">
                <a:latin typeface="Verdana" pitchFamily="34" charset="0"/>
                <a:ea typeface="ＭＳ Ｐゴシック" pitchFamily="34" charset="-128"/>
              </a:rPr>
              <a:t>Aktiviteter</a:t>
            </a:r>
          </a:p>
        </p:txBody>
      </p:sp>
      <p:sp>
        <p:nvSpPr>
          <p:cNvPr id="24592" name="TextBox 23"/>
          <p:cNvSpPr txBox="1">
            <a:spLocks noChangeArrowheads="1"/>
          </p:cNvSpPr>
          <p:nvPr/>
        </p:nvSpPr>
        <p:spPr bwMode="auto">
          <a:xfrm>
            <a:off x="427038" y="2120900"/>
            <a:ext cx="1265237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6000" tIns="0" rIns="0" bIns="0">
            <a:spAutoFit/>
          </a:bodyPr>
          <a:lstStyle/>
          <a:p>
            <a:pPr marL="12700" indent="-25400" algn="ctr" defTabSz="457200" eaLnBrk="0" hangingPunct="0">
              <a:spcAft>
                <a:spcPts val="1500"/>
              </a:spcAft>
            </a:pPr>
            <a:r>
              <a:rPr lang="sv-SE" altLang="en-US" sz="1200" b="1">
                <a:latin typeface="Verdana" pitchFamily="34" charset="0"/>
                <a:ea typeface="ＭＳ Ｐゴシック" pitchFamily="34" charset="-128"/>
              </a:rPr>
              <a:t>Resurser</a:t>
            </a:r>
          </a:p>
        </p:txBody>
      </p:sp>
      <p:sp>
        <p:nvSpPr>
          <p:cNvPr id="22" name="AutoShape 12"/>
          <p:cNvSpPr>
            <a:spLocks noChangeArrowheads="1"/>
          </p:cNvSpPr>
          <p:nvPr/>
        </p:nvSpPr>
        <p:spPr bwMode="auto">
          <a:xfrm flipH="1">
            <a:off x="539750" y="1582738"/>
            <a:ext cx="1511300" cy="338137"/>
          </a:xfrm>
          <a:prstGeom prst="curvedDownArrow">
            <a:avLst>
              <a:gd name="adj1" fmla="val 87333"/>
              <a:gd name="adj2" fmla="val 174667"/>
              <a:gd name="adj3" fmla="val 33333"/>
            </a:avLst>
          </a:prstGeom>
          <a:ln>
            <a:headEnd/>
            <a:tailEnd type="none" w="lg" len="med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eaLnBrk="0" hangingPunct="0">
              <a:defRPr/>
            </a:pPr>
            <a:endParaRPr lang="sv-SE" sz="1600" dirty="0">
              <a:solidFill>
                <a:schemeClr val="bg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084888" y="1268413"/>
            <a:ext cx="1382712" cy="4318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GB" sz="1050" dirty="0" err="1"/>
              <a:t>För</a:t>
            </a:r>
            <a:r>
              <a:rPr lang="en-GB" sz="1050" dirty="0"/>
              <a:t> </a:t>
            </a:r>
            <a:r>
              <a:rPr lang="en-GB" sz="1050" dirty="0" err="1"/>
              <a:t>att</a:t>
            </a:r>
            <a:r>
              <a:rPr lang="en-GB" sz="1050" dirty="0"/>
              <a:t> </a:t>
            </a:r>
            <a:r>
              <a:rPr lang="en-GB" sz="1050" dirty="0" err="1"/>
              <a:t>nå</a:t>
            </a:r>
            <a:r>
              <a:rPr lang="en-GB" sz="1050" dirty="0"/>
              <a:t> </a:t>
            </a:r>
            <a:r>
              <a:rPr lang="en-GB" sz="1050" dirty="0" err="1"/>
              <a:t>effekten</a:t>
            </a:r>
            <a:r>
              <a:rPr lang="en-GB" sz="1050" dirty="0"/>
              <a:t> </a:t>
            </a:r>
            <a:r>
              <a:rPr lang="en-GB" sz="1050" dirty="0" err="1"/>
              <a:t>måste</a:t>
            </a:r>
            <a:r>
              <a:rPr lang="en-GB" sz="1050" dirty="0"/>
              <a:t> vi </a:t>
            </a:r>
            <a:r>
              <a:rPr lang="en-GB" sz="1050" dirty="0" err="1"/>
              <a:t>uppnå</a:t>
            </a:r>
            <a:r>
              <a:rPr lang="en-GB" sz="1050" dirty="0"/>
              <a:t>…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4167188" y="1268413"/>
            <a:ext cx="1384300" cy="5778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GB" sz="1050" dirty="0" err="1"/>
              <a:t>För</a:t>
            </a:r>
            <a:r>
              <a:rPr lang="en-GB" sz="1050" dirty="0"/>
              <a:t> </a:t>
            </a:r>
            <a:r>
              <a:rPr lang="en-GB" sz="1050" dirty="0" err="1"/>
              <a:t>att</a:t>
            </a:r>
            <a:r>
              <a:rPr lang="en-GB" sz="1050" dirty="0"/>
              <a:t> </a:t>
            </a:r>
            <a:r>
              <a:rPr lang="en-GB" sz="1050" dirty="0" err="1"/>
              <a:t>uppnå</a:t>
            </a:r>
            <a:r>
              <a:rPr lang="en-GB" sz="1050" dirty="0"/>
              <a:t> </a:t>
            </a:r>
            <a:r>
              <a:rPr lang="en-GB" sz="1050" dirty="0" err="1"/>
              <a:t>resultaten</a:t>
            </a:r>
            <a:r>
              <a:rPr lang="en-GB" sz="1050" dirty="0"/>
              <a:t> </a:t>
            </a:r>
            <a:r>
              <a:rPr lang="en-GB" sz="1050" dirty="0" err="1"/>
              <a:t>måste</a:t>
            </a:r>
            <a:r>
              <a:rPr lang="en-GB" sz="1050" dirty="0"/>
              <a:t> vi </a:t>
            </a:r>
            <a:r>
              <a:rPr lang="en-GB" sz="1050" dirty="0" err="1"/>
              <a:t>erbjuda</a:t>
            </a:r>
            <a:r>
              <a:rPr lang="en-GB" sz="1050" dirty="0"/>
              <a:t>…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2252663" y="1268413"/>
            <a:ext cx="1384300" cy="5778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GB" sz="1050" dirty="0" err="1"/>
              <a:t>För</a:t>
            </a:r>
            <a:r>
              <a:rPr lang="en-GB" sz="1050" dirty="0"/>
              <a:t> </a:t>
            </a:r>
            <a:r>
              <a:rPr lang="en-GB" sz="1050" dirty="0" err="1"/>
              <a:t>att</a:t>
            </a:r>
            <a:r>
              <a:rPr lang="en-GB" sz="1050" dirty="0"/>
              <a:t> </a:t>
            </a:r>
            <a:r>
              <a:rPr lang="en-GB" sz="1050" dirty="0" err="1"/>
              <a:t>erbjuda</a:t>
            </a:r>
            <a:r>
              <a:rPr lang="en-GB" sz="1050" dirty="0"/>
              <a:t> </a:t>
            </a:r>
            <a:r>
              <a:rPr lang="en-GB" sz="1050" dirty="0" err="1"/>
              <a:t>detta</a:t>
            </a:r>
            <a:r>
              <a:rPr lang="en-GB" sz="1050" dirty="0"/>
              <a:t> </a:t>
            </a:r>
            <a:r>
              <a:rPr lang="en-GB" sz="1050" dirty="0" err="1"/>
              <a:t>måste</a:t>
            </a:r>
            <a:r>
              <a:rPr lang="en-GB" sz="1050" dirty="0"/>
              <a:t> vi </a:t>
            </a:r>
            <a:r>
              <a:rPr lang="en-GB" sz="1050" dirty="0" err="1"/>
              <a:t>göra</a:t>
            </a:r>
            <a:r>
              <a:rPr lang="en-GB" sz="1050" dirty="0"/>
              <a:t>…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863600" y="1268413"/>
            <a:ext cx="1382713" cy="4159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GB" sz="1050" dirty="0" err="1"/>
              <a:t>För</a:t>
            </a:r>
            <a:r>
              <a:rPr lang="en-GB" sz="1050" dirty="0"/>
              <a:t> </a:t>
            </a:r>
            <a:r>
              <a:rPr lang="en-GB" sz="1050" dirty="0" err="1"/>
              <a:t>att</a:t>
            </a:r>
            <a:r>
              <a:rPr lang="en-GB" sz="1050" dirty="0"/>
              <a:t> </a:t>
            </a:r>
            <a:r>
              <a:rPr lang="en-GB" sz="1050" dirty="0" err="1"/>
              <a:t>göra</a:t>
            </a:r>
            <a:r>
              <a:rPr lang="en-GB" sz="1050" dirty="0"/>
              <a:t> </a:t>
            </a:r>
            <a:r>
              <a:rPr lang="en-GB" sz="1050" dirty="0" err="1"/>
              <a:t>detta</a:t>
            </a:r>
            <a:r>
              <a:rPr lang="en-GB" sz="1050" dirty="0"/>
              <a:t> </a:t>
            </a:r>
            <a:r>
              <a:rPr lang="en-GB" sz="1050" dirty="0" err="1"/>
              <a:t>behöver</a:t>
            </a:r>
            <a:r>
              <a:rPr lang="en-GB" sz="1050" dirty="0"/>
              <a:t> vi……</a:t>
            </a:r>
          </a:p>
        </p:txBody>
      </p:sp>
      <p:sp>
        <p:nvSpPr>
          <p:cNvPr id="32" name="Rectangle 31"/>
          <p:cNvSpPr/>
          <p:nvPr/>
        </p:nvSpPr>
        <p:spPr>
          <a:xfrm>
            <a:off x="4933157" y="2780929"/>
            <a:ext cx="1728787" cy="338073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" sz="1000" dirty="0">
              <a:solidFill>
                <a:schemeClr val="tx1"/>
              </a:solidFill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3275394" y="2763371"/>
            <a:ext cx="1555750" cy="339829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" sz="1000" dirty="0">
              <a:solidFill>
                <a:schemeClr val="tx1"/>
              </a:solidFill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1816100" y="2763371"/>
            <a:ext cx="1316038" cy="339829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" sz="1000" dirty="0">
              <a:solidFill>
                <a:schemeClr val="tx1"/>
              </a:solidFill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401638" y="2767012"/>
            <a:ext cx="1316037" cy="339465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" sz="1000" dirty="0">
                <a:solidFill>
                  <a:schemeClr val="tx1"/>
                </a:solidFill>
              </a:rPr>
              <a:t>Resurser i form av personal, kompetens och medel. Fylls i av projektet.</a:t>
            </a:r>
          </a:p>
          <a:p>
            <a:pPr algn="ctr">
              <a:defRPr/>
            </a:pPr>
            <a:endParaRPr lang="" sz="1000" dirty="0">
              <a:solidFill>
                <a:schemeClr val="tx1"/>
              </a:solidFill>
            </a:endParaRPr>
          </a:p>
          <a:p>
            <a:pPr algn="ctr">
              <a:defRPr/>
            </a:pPr>
            <a:endParaRPr lang="" sz="1000" dirty="0">
              <a:solidFill>
                <a:schemeClr val="tx1"/>
              </a:solidFill>
            </a:endParaRPr>
          </a:p>
          <a:p>
            <a:pPr algn="ctr">
              <a:defRPr/>
            </a:pPr>
            <a:endParaRPr lang="" sz="1000" dirty="0">
              <a:solidFill>
                <a:schemeClr val="tx1"/>
              </a:solidFill>
            </a:endParaRPr>
          </a:p>
          <a:p>
            <a:pPr algn="ctr">
              <a:defRPr/>
            </a:pPr>
            <a:endParaRPr lang="" sz="1000" dirty="0">
              <a:solidFill>
                <a:schemeClr val="tx1"/>
              </a:solidFill>
            </a:endParaRPr>
          </a:p>
          <a:p>
            <a:pPr algn="ctr">
              <a:defRPr/>
            </a:pPr>
            <a:endParaRPr lang="" sz="1000" dirty="0">
              <a:solidFill>
                <a:schemeClr val="tx1"/>
              </a:solidFill>
            </a:endParaRPr>
          </a:p>
          <a:p>
            <a:pPr algn="ctr">
              <a:defRPr/>
            </a:pPr>
            <a:endParaRPr lang="" sz="1000" dirty="0">
              <a:solidFill>
                <a:schemeClr val="tx1"/>
              </a:solidFill>
            </a:endParaRPr>
          </a:p>
          <a:p>
            <a:pPr algn="ctr">
              <a:defRPr/>
            </a:pPr>
            <a:endParaRPr lang="" sz="1000" dirty="0">
              <a:solidFill>
                <a:schemeClr val="tx1"/>
              </a:solidFill>
            </a:endParaRPr>
          </a:p>
        </p:txBody>
      </p:sp>
      <p:sp>
        <p:nvSpPr>
          <p:cNvPr id="3" name="textruta 2"/>
          <p:cNvSpPr txBox="1"/>
          <p:nvPr/>
        </p:nvSpPr>
        <p:spPr>
          <a:xfrm>
            <a:off x="1861790" y="2780928"/>
            <a:ext cx="1208783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endParaRPr lang="" sz="1000" dirty="0"/>
          </a:p>
          <a:p>
            <a:pPr>
              <a:defRPr/>
            </a:pPr>
            <a:endParaRPr lang="" sz="1000" dirty="0"/>
          </a:p>
          <a:p>
            <a:pPr>
              <a:defRPr/>
            </a:pPr>
            <a:endParaRPr lang="" sz="1000" dirty="0"/>
          </a:p>
          <a:p>
            <a:pPr>
              <a:defRPr/>
            </a:pPr>
            <a:endParaRPr lang="" sz="1000" dirty="0"/>
          </a:p>
          <a:p>
            <a:pPr>
              <a:defRPr/>
            </a:pPr>
            <a:endParaRPr lang="" sz="1000" dirty="0"/>
          </a:p>
          <a:p>
            <a:pPr>
              <a:defRPr/>
            </a:pPr>
            <a:r>
              <a:rPr lang="" sz="1000" dirty="0"/>
              <a:t>Aktiviteter som ska genomföras i projektet för att kunna uppnå resultat. Fylls i av projektet.</a:t>
            </a:r>
          </a:p>
        </p:txBody>
      </p:sp>
      <p:sp>
        <p:nvSpPr>
          <p:cNvPr id="5" name="textruta 4"/>
          <p:cNvSpPr txBox="1"/>
          <p:nvPr/>
        </p:nvSpPr>
        <p:spPr>
          <a:xfrm>
            <a:off x="4870104" y="2780928"/>
            <a:ext cx="1673572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sv-SE" sz="1000" dirty="0"/>
          </a:p>
          <a:p>
            <a:endParaRPr lang="sv-SE" sz="1000" dirty="0"/>
          </a:p>
          <a:p>
            <a:endParaRPr lang="sv-SE" sz="1000" dirty="0"/>
          </a:p>
          <a:p>
            <a:endParaRPr lang="sv-SE" sz="1000" dirty="0"/>
          </a:p>
          <a:p>
            <a:r>
              <a:rPr lang="sv-SE" sz="1000" dirty="0"/>
              <a:t>Projekt inom utlysningen förväntas att på kort sikt resultera i att målgruppen matchas till kompetensutveckling och möter den ökande efterfrågan på kvalificerad kompetens på arbetsmarknaden. </a:t>
            </a:r>
          </a:p>
        </p:txBody>
      </p:sp>
      <p:sp>
        <p:nvSpPr>
          <p:cNvPr id="8" name="textruta 7"/>
          <p:cNvSpPr txBox="1"/>
          <p:nvPr/>
        </p:nvSpPr>
        <p:spPr>
          <a:xfrm>
            <a:off x="3236913" y="2763371"/>
            <a:ext cx="157797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sv-SE" sz="1000" dirty="0"/>
          </a:p>
          <a:p>
            <a:endParaRPr lang="sv-SE" sz="1000" dirty="0"/>
          </a:p>
          <a:p>
            <a:endParaRPr lang="sv-SE" sz="1000" dirty="0"/>
          </a:p>
          <a:p>
            <a:endParaRPr lang="sv-SE" sz="1000" dirty="0"/>
          </a:p>
          <a:p>
            <a:endParaRPr lang="sv-SE" sz="1000" dirty="0"/>
          </a:p>
          <a:p>
            <a:r>
              <a:rPr lang="sv-SE" sz="1000" dirty="0"/>
              <a:t>Projektmål och indikatorer. Fylls i av projektet.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8" grpId="0" animBg="1"/>
      <p:bldP spid="19" grpId="0" animBg="1"/>
      <p:bldP spid="20" grpId="0" animBg="1"/>
      <p:bldP spid="22" grpId="0" animBg="1"/>
    </p:bldLst>
  </p:timing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902</TotalTime>
  <Words>149</Words>
  <Application>Microsoft Office PowerPoint</Application>
  <PresentationFormat>Bildspel på skärmen (4:3)</PresentationFormat>
  <Paragraphs>35</Paragraphs>
  <Slides>1</Slides>
  <Notes>1</Notes>
  <HiddenSlides>0</HiddenSlides>
  <MMClips>0</MMClips>
  <ScaleCrop>false</ScaleCrop>
  <HeadingPairs>
    <vt:vector size="6" baseType="variant">
      <vt:variant>
        <vt:lpstr>Använt teckensnitt</vt:lpstr>
      </vt:variant>
      <vt:variant>
        <vt:i4>4</vt:i4>
      </vt:variant>
      <vt:variant>
        <vt:lpstr>Tema</vt:lpstr>
      </vt:variant>
      <vt:variant>
        <vt:i4>1</vt:i4>
      </vt:variant>
      <vt:variant>
        <vt:lpstr>Bildrubriker</vt:lpstr>
      </vt:variant>
      <vt:variant>
        <vt:i4>1</vt:i4>
      </vt:variant>
    </vt:vector>
  </HeadingPairs>
  <TitlesOfParts>
    <vt:vector size="6" baseType="lpstr">
      <vt:lpstr>ＭＳ Ｐゴシック</vt:lpstr>
      <vt:lpstr>Arial</vt:lpstr>
      <vt:lpstr>Calibri</vt:lpstr>
      <vt:lpstr>Verdana</vt:lpstr>
      <vt:lpstr>Office-tema</vt:lpstr>
      <vt:lpstr>Förändringsteorin Utlysning 2018/00037: Småland och Öarna – Matchning till kompetens   </vt:lpstr>
    </vt:vector>
  </TitlesOfParts>
  <Company>ESF Rådet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Förändringsteorin</dc:title>
  <dc:creator>svegu</dc:creator>
  <cp:lastModifiedBy>Selleby Karl</cp:lastModifiedBy>
  <cp:revision>64</cp:revision>
  <cp:lastPrinted>2017-09-22T14:03:25Z</cp:lastPrinted>
  <dcterms:created xsi:type="dcterms:W3CDTF">2015-03-31T07:43:05Z</dcterms:created>
  <dcterms:modified xsi:type="dcterms:W3CDTF">2018-01-23T12:47:43Z</dcterms:modified>
</cp:coreProperties>
</file>