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8" r:id="rId2"/>
  </p:sldIdLst>
  <p:sldSz cx="9144000" cy="6858000" type="screen4x3"/>
  <p:notesSz cx="6797675" cy="9926638"/>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54" d="100"/>
          <a:sy n="154" d="100"/>
        </p:scale>
        <p:origin x="4590" y="1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74C6B6B-EA59-460F-8ABD-B9F8723B61D4}" type="datetimeFigureOut">
              <a:rPr lang="sv-SE" smtClean="0"/>
              <a:pPr/>
              <a:t>2018-07-18</a:t>
            </a:fld>
            <a:endParaRPr lang="sv-SE"/>
          </a:p>
        </p:txBody>
      </p:sp>
      <p:sp>
        <p:nvSpPr>
          <p:cNvPr id="4" name="Platshållare för bildobjekt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2417ABC5-9FD0-4CC8-BF82-6A4419355AAD}" type="slidenum">
              <a:rPr lang="sv-SE" smtClean="0"/>
              <a:pPr/>
              <a:t>‹#›</a:t>
            </a:fld>
            <a:endParaRPr lang="sv-S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noFill/>
          <a:ln>
            <a:solidFill>
              <a:srgbClr val="000000"/>
            </a:solidFill>
            <a:miter lim="800000"/>
            <a:headEnd/>
            <a:tailEnd/>
          </a:ln>
        </p:spPr>
      </p:sp>
      <p:sp>
        <p:nvSpPr>
          <p:cNvPr id="38915" name="Rectangle 3"/>
          <p:cNvSpPr>
            <a:spLocks noGrp="1"/>
          </p:cNvSpPr>
          <p:nvPr>
            <p:ph type="body" idx="1"/>
          </p:nvPr>
        </p:nvSpPr>
        <p:spPr bwMode="auto">
          <a:noFill/>
        </p:spPr>
        <p:txBody>
          <a:bodyPr wrap="square" numCol="1" anchor="t" anchorCtr="0" compatLnSpc="1">
            <a:prstTxWarp prst="textNoShape">
              <a:avLst/>
            </a:prstTxWarp>
          </a:bodyPr>
          <a:lstStyle/>
          <a:p>
            <a:endParaRPr lang="sv-SE"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a:t>Klicka här för att ändra format</a:t>
            </a:r>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Klicka här för att ändra format på underrubrik i bakgrunden</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2018-07-18</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2018-07-18</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2018-07-18</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2018-07-18</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fld id="{ABC2F843-D713-4314-BD7A-E9E0660A09C7}" type="datetimeFigureOut">
              <a:rPr lang="sv-SE" smtClean="0"/>
              <a:pPr/>
              <a:t>2018-07-18</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fld id="{ABC2F843-D713-4314-BD7A-E9E0660A09C7}" type="datetimeFigureOut">
              <a:rPr lang="sv-SE" smtClean="0"/>
              <a:pPr/>
              <a:t>2018-07-18</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fld id="{ABC2F843-D713-4314-BD7A-E9E0660A09C7}" type="datetimeFigureOut">
              <a:rPr lang="sv-SE" smtClean="0"/>
              <a:pPr/>
              <a:t>2018-07-18</a:t>
            </a:fld>
            <a:endParaRPr lang="sv-SE"/>
          </a:p>
        </p:txBody>
      </p:sp>
      <p:sp>
        <p:nvSpPr>
          <p:cNvPr id="8" name="Platshållare för sidfot 7"/>
          <p:cNvSpPr>
            <a:spLocks noGrp="1"/>
          </p:cNvSpPr>
          <p:nvPr>
            <p:ph type="ftr" sz="quarter" idx="11"/>
          </p:nvPr>
        </p:nvSpPr>
        <p:spPr/>
        <p:txBody>
          <a:bodyPr/>
          <a:lstStyle/>
          <a:p>
            <a:endParaRPr lang="sv-SE"/>
          </a:p>
        </p:txBody>
      </p:sp>
      <p:sp>
        <p:nvSpPr>
          <p:cNvPr id="9" name="Platshållare för bildnummer 8"/>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fld id="{ABC2F843-D713-4314-BD7A-E9E0660A09C7}" type="datetimeFigureOut">
              <a:rPr lang="sv-SE" smtClean="0"/>
              <a:pPr/>
              <a:t>2018-07-18</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ABC2F843-D713-4314-BD7A-E9E0660A09C7}" type="datetimeFigureOut">
              <a:rPr lang="sv-SE" smtClean="0"/>
              <a:pPr/>
              <a:t>2018-07-18</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ABC2F843-D713-4314-BD7A-E9E0660A09C7}" type="datetimeFigureOut">
              <a:rPr lang="sv-SE" smtClean="0"/>
              <a:pPr/>
              <a:t>2018-07-18</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fld id="{ABC2F843-D713-4314-BD7A-E9E0660A09C7}" type="datetimeFigureOut">
              <a:rPr lang="sv-SE" smtClean="0"/>
              <a:pPr/>
              <a:t>2018-07-18</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DAD579FC-03F8-49B8-9DAE-E30C4A47740D}" type="slidenum">
              <a:rPr lang="sv-SE" smtClean="0"/>
              <a:pPr/>
              <a:t>‹#›</a:t>
            </a:fld>
            <a:endParaRPr lang="sv-S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C2F843-D713-4314-BD7A-E9E0660A09C7}" type="datetimeFigureOut">
              <a:rPr lang="sv-SE" smtClean="0"/>
              <a:pPr/>
              <a:t>2018-07-18</a:t>
            </a:fld>
            <a:endParaRPr lang="sv-SE"/>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D579FC-03F8-49B8-9DAE-E30C4A47740D}" type="slidenum">
              <a:rPr lang="sv-SE" smtClean="0"/>
              <a:pPr/>
              <a:t>‹#›</a:t>
            </a:fld>
            <a:endParaRPr lang="sv-S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1"/>
          <p:cNvSpPr/>
          <p:nvPr/>
        </p:nvSpPr>
        <p:spPr>
          <a:xfrm>
            <a:off x="6718676" y="2767013"/>
            <a:ext cx="1728787" cy="39023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sz="1000" dirty="0">
              <a:solidFill>
                <a:schemeClr val="tx1"/>
              </a:solidFill>
            </a:endParaRPr>
          </a:p>
        </p:txBody>
      </p:sp>
      <p:sp>
        <p:nvSpPr>
          <p:cNvPr id="24578" name="Title 6"/>
          <p:cNvSpPr>
            <a:spLocks noGrp="1"/>
          </p:cNvSpPr>
          <p:nvPr>
            <p:ph type="title"/>
          </p:nvPr>
        </p:nvSpPr>
        <p:spPr bwMode="auto">
          <a:xfrm>
            <a:off x="806450" y="274638"/>
            <a:ext cx="8229600" cy="1143000"/>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sv-SE" altLang="en-US" dirty="0"/>
              <a:t>Förändringsteorin</a:t>
            </a:r>
            <a:br>
              <a:rPr lang="sv-SE" altLang="en-US"/>
            </a:br>
            <a:r>
              <a:rPr lang="sv-SE" altLang="en-US" sz="1300"/>
              <a:t>Utlysning må 1.2: </a:t>
            </a:r>
            <a:r>
              <a:rPr lang="sv-SE" altLang="en-US" sz="1300" dirty="0"/>
              <a:t>Norra Mellansverige – Stärkt koppling mellan utbildning och arbetsliv i Norra Mellansverige dnr. 2018/00407</a:t>
            </a:r>
            <a:br>
              <a:rPr lang="sv-SE" altLang="en-US" dirty="0"/>
            </a:br>
            <a:r>
              <a:rPr lang="sv-SE" altLang="en-US" dirty="0"/>
              <a:t> </a:t>
            </a:r>
          </a:p>
        </p:txBody>
      </p:sp>
      <p:sp>
        <p:nvSpPr>
          <p:cNvPr id="10" name="AutoShape 11"/>
          <p:cNvSpPr>
            <a:spLocks noChangeArrowheads="1"/>
          </p:cNvSpPr>
          <p:nvPr/>
        </p:nvSpPr>
        <p:spPr bwMode="auto">
          <a:xfrm rot="10800000">
            <a:off x="8316913" y="1557338"/>
            <a:ext cx="755650" cy="1439862"/>
          </a:xfrm>
          <a:prstGeom prst="rightArrow">
            <a:avLst>
              <a:gd name="adj1" fmla="val 57843"/>
              <a:gd name="adj2" fmla="val 48606"/>
            </a:avLst>
          </a:prstGeom>
          <a:solidFill>
            <a:srgbClr val="C63418"/>
          </a:solidFill>
          <a:ln w="3175" algn="ctr">
            <a:solidFill>
              <a:srgbClr val="69002B"/>
            </a:solidFill>
            <a:miter lim="800000"/>
            <a:headEnd/>
            <a:tailEnd type="none" w="lg" len="med"/>
          </a:ln>
        </p:spPr>
        <p:txBody>
          <a:bodyPr vert="eaVert" anchor="ctr"/>
          <a:lstStyle/>
          <a:p>
            <a:pPr algn="ctr" eaLnBrk="0" hangingPunct="0"/>
            <a:r>
              <a:rPr lang="sv-SE" altLang="en-US" sz="1400"/>
              <a:t>Start</a:t>
            </a:r>
          </a:p>
        </p:txBody>
      </p:sp>
      <p:sp>
        <p:nvSpPr>
          <p:cNvPr id="12" name="AutoShape 3"/>
          <p:cNvSpPr>
            <a:spLocks noChangeArrowheads="1"/>
          </p:cNvSpPr>
          <p:nvPr/>
        </p:nvSpPr>
        <p:spPr bwMode="auto">
          <a:xfrm>
            <a:off x="4859338" y="2012950"/>
            <a:ext cx="1728787" cy="552450"/>
          </a:xfrm>
          <a:prstGeom prst="homePlate">
            <a:avLst>
              <a:gd name="adj" fmla="val 15160"/>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a:defRPr/>
            </a:pPr>
            <a:endParaRPr lang="sv-SE" sz="1200" dirty="0">
              <a:solidFill>
                <a:schemeClr val="tx1"/>
              </a:solidFill>
            </a:endParaRPr>
          </a:p>
        </p:txBody>
      </p:sp>
      <p:sp>
        <p:nvSpPr>
          <p:cNvPr id="13" name="AutoShape 4"/>
          <p:cNvSpPr>
            <a:spLocks noChangeArrowheads="1"/>
          </p:cNvSpPr>
          <p:nvPr/>
        </p:nvSpPr>
        <p:spPr bwMode="auto">
          <a:xfrm>
            <a:off x="6691313" y="2012949"/>
            <a:ext cx="1609725" cy="601623"/>
          </a:xfrm>
          <a:prstGeom prst="homePlate">
            <a:avLst>
              <a:gd name="adj" fmla="val 16786"/>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eaLnBrk="0" hangingPunct="0">
              <a:defRPr/>
            </a:pPr>
            <a:endParaRPr lang="sv-SE" sz="1200" dirty="0">
              <a:solidFill>
                <a:schemeClr val="tx1"/>
              </a:solidFill>
              <a:ea typeface="ＭＳ Ｐゴシック" pitchFamily="-111" charset="-128"/>
            </a:endParaRPr>
          </a:p>
        </p:txBody>
      </p:sp>
      <p:sp>
        <p:nvSpPr>
          <p:cNvPr id="14" name="AutoShape 5"/>
          <p:cNvSpPr>
            <a:spLocks noChangeArrowheads="1"/>
          </p:cNvSpPr>
          <p:nvPr/>
        </p:nvSpPr>
        <p:spPr bwMode="auto">
          <a:xfrm>
            <a:off x="3203575" y="2012950"/>
            <a:ext cx="1571625" cy="552450"/>
          </a:xfrm>
          <a:prstGeom prst="homePlate">
            <a:avLst>
              <a:gd name="adj" fmla="val 16201"/>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lstStyle/>
          <a:p>
            <a:pPr eaLnBrk="0" hangingPunct="0">
              <a:defRPr/>
            </a:pPr>
            <a:endParaRPr lang="sv-SE" sz="1200" dirty="0">
              <a:solidFill>
                <a:schemeClr val="tx1"/>
              </a:solidFill>
              <a:ea typeface="ＭＳ Ｐゴシック" pitchFamily="-111" charset="-128"/>
            </a:endParaRPr>
          </a:p>
        </p:txBody>
      </p:sp>
      <p:sp>
        <p:nvSpPr>
          <p:cNvPr id="15" name="AutoShape 6"/>
          <p:cNvSpPr>
            <a:spLocks noChangeArrowheads="1"/>
          </p:cNvSpPr>
          <p:nvPr/>
        </p:nvSpPr>
        <p:spPr bwMode="auto">
          <a:xfrm>
            <a:off x="1835150" y="2012950"/>
            <a:ext cx="1296988" cy="552450"/>
          </a:xfrm>
          <a:prstGeom prst="homePlate">
            <a:avLst>
              <a:gd name="adj" fmla="val 16797"/>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nchorCtr="1"/>
          <a:lstStyle/>
          <a:p>
            <a:pPr eaLnBrk="0" hangingPunct="0">
              <a:defRPr/>
            </a:pPr>
            <a:endParaRPr lang="sv-SE" sz="1200" dirty="0">
              <a:solidFill>
                <a:schemeClr val="tx1"/>
              </a:solidFill>
              <a:ea typeface="ＭＳ Ｐゴシック" pitchFamily="-111" charset="-128"/>
            </a:endParaRPr>
          </a:p>
        </p:txBody>
      </p:sp>
      <p:sp>
        <p:nvSpPr>
          <p:cNvPr id="18" name="AutoShape 12"/>
          <p:cNvSpPr>
            <a:spLocks noChangeArrowheads="1"/>
          </p:cNvSpPr>
          <p:nvPr/>
        </p:nvSpPr>
        <p:spPr bwMode="auto">
          <a:xfrm flipH="1">
            <a:off x="2051050" y="1603375"/>
            <a:ext cx="1785938" cy="338138"/>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19" name="AutoShape 12"/>
          <p:cNvSpPr>
            <a:spLocks noChangeArrowheads="1"/>
          </p:cNvSpPr>
          <p:nvPr/>
        </p:nvSpPr>
        <p:spPr bwMode="auto">
          <a:xfrm flipH="1">
            <a:off x="3865563" y="1603375"/>
            <a:ext cx="1785937" cy="338138"/>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20" name="AutoShape 12"/>
          <p:cNvSpPr>
            <a:spLocks noChangeArrowheads="1"/>
          </p:cNvSpPr>
          <p:nvPr/>
        </p:nvSpPr>
        <p:spPr bwMode="auto">
          <a:xfrm flipH="1">
            <a:off x="5738813" y="1603375"/>
            <a:ext cx="1785937" cy="338138"/>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25" name="AutoShape 6"/>
          <p:cNvSpPr>
            <a:spLocks noChangeArrowheads="1"/>
          </p:cNvSpPr>
          <p:nvPr/>
        </p:nvSpPr>
        <p:spPr bwMode="auto">
          <a:xfrm>
            <a:off x="395288" y="2012950"/>
            <a:ext cx="1439862" cy="552450"/>
          </a:xfrm>
          <a:prstGeom prst="homePlate">
            <a:avLst>
              <a:gd name="adj" fmla="val 19094"/>
            </a:avLst>
          </a:prstGeom>
          <a:solidFill>
            <a:schemeClr val="bg1">
              <a:lumMod val="85000"/>
            </a:schemeClr>
          </a:solidFill>
          <a:ln>
            <a:headEnd/>
            <a:tailEnd type="none" w="lg" len="med"/>
          </a:ln>
        </p:spPr>
        <p:style>
          <a:lnRef idx="2">
            <a:schemeClr val="accent6"/>
          </a:lnRef>
          <a:fillRef idx="1">
            <a:schemeClr val="lt1"/>
          </a:fillRef>
          <a:effectRef idx="0">
            <a:schemeClr val="accent6"/>
          </a:effectRef>
          <a:fontRef idx="minor">
            <a:schemeClr val="dk1"/>
          </a:fontRef>
        </p:style>
        <p:txBody>
          <a:bodyPr anchor="ctr" anchorCtr="1"/>
          <a:lstStyle/>
          <a:p>
            <a:pPr eaLnBrk="0" hangingPunct="0">
              <a:defRPr/>
            </a:pPr>
            <a:endParaRPr lang="sv-SE" sz="1200" dirty="0">
              <a:solidFill>
                <a:schemeClr val="tx1"/>
              </a:solidFill>
              <a:ea typeface="ＭＳ Ｐゴシック" pitchFamily="-111" charset="-128"/>
            </a:endParaRPr>
          </a:p>
        </p:txBody>
      </p:sp>
      <p:sp>
        <p:nvSpPr>
          <p:cNvPr id="24588" name="TextBox 23"/>
          <p:cNvSpPr txBox="1">
            <a:spLocks noChangeArrowheads="1"/>
          </p:cNvSpPr>
          <p:nvPr/>
        </p:nvSpPr>
        <p:spPr bwMode="auto">
          <a:xfrm>
            <a:off x="6691313" y="2060575"/>
            <a:ext cx="1265237" cy="553998"/>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dirty="0">
                <a:latin typeface="Verdana" pitchFamily="34" charset="0"/>
                <a:ea typeface="ＭＳ Ｐゴシック" pitchFamily="34" charset="-128"/>
              </a:rPr>
              <a:t>Kortsiktig /Långsiktig effekt</a:t>
            </a:r>
          </a:p>
        </p:txBody>
      </p:sp>
      <p:sp>
        <p:nvSpPr>
          <p:cNvPr id="24589" name="TextBox 23"/>
          <p:cNvSpPr txBox="1">
            <a:spLocks noChangeArrowheads="1"/>
          </p:cNvSpPr>
          <p:nvPr/>
        </p:nvSpPr>
        <p:spPr bwMode="auto">
          <a:xfrm>
            <a:off x="5003800" y="2111375"/>
            <a:ext cx="1265238" cy="185738"/>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Resultat</a:t>
            </a:r>
          </a:p>
        </p:txBody>
      </p:sp>
      <p:sp>
        <p:nvSpPr>
          <p:cNvPr id="24590" name="TextBox 23"/>
          <p:cNvSpPr txBox="1">
            <a:spLocks noChangeArrowheads="1"/>
          </p:cNvSpPr>
          <p:nvPr/>
        </p:nvSpPr>
        <p:spPr bwMode="auto">
          <a:xfrm>
            <a:off x="3203575" y="2103438"/>
            <a:ext cx="1265238" cy="369887"/>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Leverans/ utfall</a:t>
            </a:r>
          </a:p>
        </p:txBody>
      </p:sp>
      <p:sp>
        <p:nvSpPr>
          <p:cNvPr id="24591" name="TextBox 23"/>
          <p:cNvSpPr txBox="1">
            <a:spLocks noChangeArrowheads="1"/>
          </p:cNvSpPr>
          <p:nvPr/>
        </p:nvSpPr>
        <p:spPr bwMode="auto">
          <a:xfrm>
            <a:off x="1851025" y="2152650"/>
            <a:ext cx="1265238" cy="185738"/>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Aktiviteter</a:t>
            </a:r>
          </a:p>
        </p:txBody>
      </p:sp>
      <p:sp>
        <p:nvSpPr>
          <p:cNvPr id="24592" name="TextBox 23"/>
          <p:cNvSpPr txBox="1">
            <a:spLocks noChangeArrowheads="1"/>
          </p:cNvSpPr>
          <p:nvPr/>
        </p:nvSpPr>
        <p:spPr bwMode="auto">
          <a:xfrm>
            <a:off x="427038" y="2120900"/>
            <a:ext cx="1265237" cy="184150"/>
          </a:xfrm>
          <a:prstGeom prst="rect">
            <a:avLst/>
          </a:prstGeom>
          <a:noFill/>
          <a:ln w="9525">
            <a:noFill/>
            <a:miter lim="800000"/>
            <a:headEnd/>
            <a:tailEnd/>
          </a:ln>
        </p:spPr>
        <p:txBody>
          <a:bodyPr lIns="36000" tIns="0" rIns="0" bIns="0">
            <a:spAutoFit/>
          </a:bodyPr>
          <a:lstStyle/>
          <a:p>
            <a:pPr marL="12700" indent="-25400" algn="ctr" defTabSz="457200" eaLnBrk="0" hangingPunct="0">
              <a:spcAft>
                <a:spcPts val="1500"/>
              </a:spcAft>
            </a:pPr>
            <a:r>
              <a:rPr lang="sv-SE" altLang="en-US" sz="1200" b="1">
                <a:latin typeface="Verdana" pitchFamily="34" charset="0"/>
                <a:ea typeface="ＭＳ Ｐゴシック" pitchFamily="34" charset="-128"/>
              </a:rPr>
              <a:t>Resurser</a:t>
            </a:r>
          </a:p>
        </p:txBody>
      </p:sp>
      <p:sp>
        <p:nvSpPr>
          <p:cNvPr id="22" name="AutoShape 12"/>
          <p:cNvSpPr>
            <a:spLocks noChangeArrowheads="1"/>
          </p:cNvSpPr>
          <p:nvPr/>
        </p:nvSpPr>
        <p:spPr bwMode="auto">
          <a:xfrm flipH="1">
            <a:off x="539750" y="1582738"/>
            <a:ext cx="1511300" cy="338137"/>
          </a:xfrm>
          <a:prstGeom prst="curvedDownArrow">
            <a:avLst>
              <a:gd name="adj1" fmla="val 87333"/>
              <a:gd name="adj2" fmla="val 174667"/>
              <a:gd name="adj3" fmla="val 33333"/>
            </a:avLst>
          </a:prstGeom>
          <a:ln>
            <a:headEnd/>
            <a:tailEnd type="none" w="lg" len="med"/>
          </a:ln>
        </p:spPr>
        <p:style>
          <a:lnRef idx="2">
            <a:schemeClr val="accent5"/>
          </a:lnRef>
          <a:fillRef idx="1">
            <a:schemeClr val="lt1"/>
          </a:fillRef>
          <a:effectRef idx="0">
            <a:schemeClr val="accent5"/>
          </a:effectRef>
          <a:fontRef idx="minor">
            <a:schemeClr val="dk1"/>
          </a:fontRef>
        </p:style>
        <p:txBody>
          <a:bodyPr anchor="ctr">
            <a:spAutoFit/>
          </a:bodyPr>
          <a:lstStyle/>
          <a:p>
            <a:pPr eaLnBrk="0" hangingPunct="0">
              <a:defRPr/>
            </a:pPr>
            <a:endParaRPr lang="sv-SE" sz="1600" dirty="0">
              <a:solidFill>
                <a:schemeClr val="bg1"/>
              </a:solidFill>
            </a:endParaRPr>
          </a:p>
        </p:txBody>
      </p:sp>
      <p:sp>
        <p:nvSpPr>
          <p:cNvPr id="2" name="TextBox 1"/>
          <p:cNvSpPr txBox="1"/>
          <p:nvPr/>
        </p:nvSpPr>
        <p:spPr>
          <a:xfrm>
            <a:off x="6084888" y="1268413"/>
            <a:ext cx="1382712" cy="431800"/>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nå</a:t>
            </a:r>
            <a:r>
              <a:rPr lang="en-GB" sz="1050" dirty="0"/>
              <a:t> </a:t>
            </a:r>
            <a:r>
              <a:rPr lang="en-GB" sz="1050" dirty="0" err="1"/>
              <a:t>effekten</a:t>
            </a:r>
            <a:r>
              <a:rPr lang="en-GB" sz="1050" dirty="0"/>
              <a:t> </a:t>
            </a:r>
            <a:r>
              <a:rPr lang="en-GB" sz="1050" dirty="0" err="1"/>
              <a:t>måste</a:t>
            </a:r>
            <a:r>
              <a:rPr lang="en-GB" sz="1050" dirty="0"/>
              <a:t> vi </a:t>
            </a:r>
            <a:r>
              <a:rPr lang="en-GB" sz="1050" dirty="0" err="1"/>
              <a:t>uppnå</a:t>
            </a:r>
            <a:r>
              <a:rPr lang="en-GB" sz="1050" dirty="0"/>
              <a:t>…</a:t>
            </a:r>
          </a:p>
        </p:txBody>
      </p:sp>
      <p:sp>
        <p:nvSpPr>
          <p:cNvPr id="23" name="TextBox 22"/>
          <p:cNvSpPr txBox="1"/>
          <p:nvPr/>
        </p:nvSpPr>
        <p:spPr>
          <a:xfrm>
            <a:off x="4167188" y="1268413"/>
            <a:ext cx="1384300" cy="577850"/>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uppnå</a:t>
            </a:r>
            <a:r>
              <a:rPr lang="en-GB" sz="1050" dirty="0"/>
              <a:t> </a:t>
            </a:r>
            <a:r>
              <a:rPr lang="en-GB" sz="1050" dirty="0" err="1"/>
              <a:t>resultaten</a:t>
            </a:r>
            <a:r>
              <a:rPr lang="en-GB" sz="1050" dirty="0"/>
              <a:t> </a:t>
            </a:r>
            <a:r>
              <a:rPr lang="en-GB" sz="1050" dirty="0" err="1"/>
              <a:t>måste</a:t>
            </a:r>
            <a:r>
              <a:rPr lang="en-GB" sz="1050" dirty="0"/>
              <a:t> vi </a:t>
            </a:r>
            <a:r>
              <a:rPr lang="en-GB" sz="1050" dirty="0" err="1"/>
              <a:t>erbjuda</a:t>
            </a:r>
            <a:r>
              <a:rPr lang="en-GB" sz="1050" dirty="0"/>
              <a:t>…</a:t>
            </a:r>
          </a:p>
        </p:txBody>
      </p:sp>
      <p:sp>
        <p:nvSpPr>
          <p:cNvPr id="24" name="TextBox 23"/>
          <p:cNvSpPr txBox="1"/>
          <p:nvPr/>
        </p:nvSpPr>
        <p:spPr>
          <a:xfrm>
            <a:off x="2252663" y="1268413"/>
            <a:ext cx="1384300" cy="577850"/>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erbjuda</a:t>
            </a:r>
            <a:r>
              <a:rPr lang="en-GB" sz="1050" dirty="0"/>
              <a:t> </a:t>
            </a:r>
            <a:r>
              <a:rPr lang="en-GB" sz="1050" dirty="0" err="1"/>
              <a:t>detta</a:t>
            </a:r>
            <a:r>
              <a:rPr lang="en-GB" sz="1050" dirty="0"/>
              <a:t> </a:t>
            </a:r>
            <a:r>
              <a:rPr lang="en-GB" sz="1050" dirty="0" err="1"/>
              <a:t>måste</a:t>
            </a:r>
            <a:r>
              <a:rPr lang="en-GB" sz="1050" dirty="0"/>
              <a:t> vi </a:t>
            </a:r>
            <a:r>
              <a:rPr lang="en-GB" sz="1050" dirty="0" err="1"/>
              <a:t>göra</a:t>
            </a:r>
            <a:r>
              <a:rPr lang="en-GB" sz="1050" dirty="0"/>
              <a:t>…</a:t>
            </a:r>
          </a:p>
        </p:txBody>
      </p:sp>
      <p:sp>
        <p:nvSpPr>
          <p:cNvPr id="29" name="TextBox 28"/>
          <p:cNvSpPr txBox="1"/>
          <p:nvPr/>
        </p:nvSpPr>
        <p:spPr>
          <a:xfrm>
            <a:off x="863600" y="1268413"/>
            <a:ext cx="1382713" cy="415925"/>
          </a:xfrm>
          <a:prstGeom prst="rect">
            <a:avLst/>
          </a:prstGeom>
          <a:noFill/>
        </p:spPr>
        <p:txBody>
          <a:bodyPr>
            <a:spAutoFit/>
          </a:bodyPr>
          <a:lstStyle/>
          <a:p>
            <a:pPr>
              <a:defRPr/>
            </a:pPr>
            <a:r>
              <a:rPr lang="en-GB" sz="1050" dirty="0" err="1"/>
              <a:t>För</a:t>
            </a:r>
            <a:r>
              <a:rPr lang="en-GB" sz="1050" dirty="0"/>
              <a:t> </a:t>
            </a:r>
            <a:r>
              <a:rPr lang="en-GB" sz="1050" dirty="0" err="1"/>
              <a:t>att</a:t>
            </a:r>
            <a:r>
              <a:rPr lang="en-GB" sz="1050" dirty="0"/>
              <a:t> </a:t>
            </a:r>
            <a:r>
              <a:rPr lang="en-GB" sz="1050" dirty="0" err="1"/>
              <a:t>göra</a:t>
            </a:r>
            <a:r>
              <a:rPr lang="en-GB" sz="1050" dirty="0"/>
              <a:t> </a:t>
            </a:r>
            <a:r>
              <a:rPr lang="en-GB" sz="1050" dirty="0" err="1"/>
              <a:t>detta</a:t>
            </a:r>
            <a:r>
              <a:rPr lang="en-GB" sz="1050" dirty="0"/>
              <a:t> </a:t>
            </a:r>
            <a:r>
              <a:rPr lang="en-GB" sz="1050" dirty="0" err="1"/>
              <a:t>behöver</a:t>
            </a:r>
            <a:r>
              <a:rPr lang="en-GB" sz="1050" dirty="0"/>
              <a:t> vi……</a:t>
            </a:r>
          </a:p>
        </p:txBody>
      </p:sp>
      <p:sp>
        <p:nvSpPr>
          <p:cNvPr id="32" name="Rectangle 31"/>
          <p:cNvSpPr/>
          <p:nvPr/>
        </p:nvSpPr>
        <p:spPr>
          <a:xfrm>
            <a:off x="4933157" y="2780928"/>
            <a:ext cx="1728787" cy="39023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sz="1000" dirty="0">
              <a:solidFill>
                <a:schemeClr val="tx1"/>
              </a:solidFill>
            </a:endParaRPr>
          </a:p>
        </p:txBody>
      </p:sp>
      <p:sp>
        <p:nvSpPr>
          <p:cNvPr id="37" name="Rectangle 36"/>
          <p:cNvSpPr/>
          <p:nvPr/>
        </p:nvSpPr>
        <p:spPr>
          <a:xfrm>
            <a:off x="3275394" y="2763371"/>
            <a:ext cx="1555750" cy="339829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sz="1000" dirty="0">
              <a:solidFill>
                <a:schemeClr val="tx1"/>
              </a:solidFill>
            </a:endParaRPr>
          </a:p>
        </p:txBody>
      </p:sp>
      <p:sp>
        <p:nvSpPr>
          <p:cNvPr id="39" name="Rectangle 38"/>
          <p:cNvSpPr/>
          <p:nvPr/>
        </p:nvSpPr>
        <p:spPr>
          <a:xfrm>
            <a:off x="1816100" y="2763371"/>
            <a:ext cx="1316038" cy="39059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 sz="1000" dirty="0">
              <a:solidFill>
                <a:schemeClr val="tx1"/>
              </a:solidFill>
            </a:endParaRPr>
          </a:p>
        </p:txBody>
      </p:sp>
      <p:sp>
        <p:nvSpPr>
          <p:cNvPr id="41" name="Rectangle 40"/>
          <p:cNvSpPr/>
          <p:nvPr/>
        </p:nvSpPr>
        <p:spPr>
          <a:xfrm>
            <a:off x="401638" y="2767012"/>
            <a:ext cx="1316037" cy="22461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 sz="1000" dirty="0">
                <a:solidFill>
                  <a:schemeClr val="tx1"/>
                </a:solidFill>
              </a:rPr>
              <a:t>Resurser i form av personal, kompetens och medel.</a:t>
            </a: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r>
              <a:rPr lang="" sz="1000" dirty="0">
                <a:solidFill>
                  <a:schemeClr val="tx1"/>
                </a:solidFill>
              </a:rPr>
              <a:t>Fylls i av projektet.</a:t>
            </a: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a:p>
            <a:pPr algn="ctr">
              <a:defRPr/>
            </a:pPr>
            <a:endParaRPr lang="" sz="1000" dirty="0">
              <a:solidFill>
                <a:schemeClr val="tx1"/>
              </a:solidFill>
            </a:endParaRPr>
          </a:p>
        </p:txBody>
      </p:sp>
      <p:sp>
        <p:nvSpPr>
          <p:cNvPr id="3" name="textruta 2"/>
          <p:cNvSpPr txBox="1"/>
          <p:nvPr/>
        </p:nvSpPr>
        <p:spPr>
          <a:xfrm>
            <a:off x="1861790" y="2780928"/>
            <a:ext cx="1208783" cy="1169551"/>
          </a:xfrm>
          <a:prstGeom prst="rect">
            <a:avLst/>
          </a:prstGeom>
          <a:noFill/>
        </p:spPr>
        <p:txBody>
          <a:bodyPr wrap="square" rtlCol="0">
            <a:spAutoFit/>
          </a:bodyPr>
          <a:lstStyle/>
          <a:p>
            <a:pPr algn="ctr">
              <a:defRPr/>
            </a:pPr>
            <a:r>
              <a:rPr lang="" sz="1000" dirty="0"/>
              <a:t>Aktiviteter som ska genomföras i projektet för att kunna uppnå resultat.</a:t>
            </a:r>
          </a:p>
          <a:p>
            <a:pPr algn="ctr">
              <a:defRPr/>
            </a:pPr>
            <a:endParaRPr lang="" sz="1000" dirty="0"/>
          </a:p>
          <a:p>
            <a:pPr algn="ctr">
              <a:defRPr/>
            </a:pPr>
            <a:r>
              <a:rPr lang="" sz="1000" dirty="0"/>
              <a:t>Fylls i av projektet.</a:t>
            </a:r>
          </a:p>
        </p:txBody>
      </p:sp>
      <p:sp>
        <p:nvSpPr>
          <p:cNvPr id="5" name="textruta 4"/>
          <p:cNvSpPr txBox="1"/>
          <p:nvPr/>
        </p:nvSpPr>
        <p:spPr>
          <a:xfrm>
            <a:off x="4914553" y="2780928"/>
            <a:ext cx="1673572" cy="1631216"/>
          </a:xfrm>
          <a:prstGeom prst="rect">
            <a:avLst/>
          </a:prstGeom>
          <a:noFill/>
        </p:spPr>
        <p:txBody>
          <a:bodyPr wrap="square" rtlCol="0">
            <a:spAutoFit/>
          </a:bodyPr>
          <a:lstStyle/>
          <a:p>
            <a:r>
              <a:rPr lang="sv-SE" sz="1000"/>
              <a:t>Resultatet av beviljade projekts insatser förväntas bidra till att kopplingen mellan utbildning och arbetsliv stärks för någon eller flera av de grupper som Europeiska socialfonden ska arbeta med för att stärka deras ställning på arbetsmarknaden. </a:t>
            </a:r>
            <a:endParaRPr lang="sv-SE" sz="1000" dirty="0"/>
          </a:p>
        </p:txBody>
      </p:sp>
      <p:sp>
        <p:nvSpPr>
          <p:cNvPr id="6" name="textruta 5"/>
          <p:cNvSpPr txBox="1"/>
          <p:nvPr/>
        </p:nvSpPr>
        <p:spPr>
          <a:xfrm>
            <a:off x="6715140" y="2780928"/>
            <a:ext cx="1605310" cy="1785104"/>
          </a:xfrm>
          <a:prstGeom prst="rect">
            <a:avLst/>
          </a:prstGeom>
          <a:noFill/>
        </p:spPr>
        <p:txBody>
          <a:bodyPr wrap="square" rtlCol="0">
            <a:spAutoFit/>
          </a:bodyPr>
          <a:lstStyle/>
          <a:p>
            <a:r>
              <a:rPr lang="sv-SE" sz="1000" dirty="0">
                <a:ea typeface="Calibri" panose="020F0502020204030204" pitchFamily="34" charset="0"/>
                <a:cs typeface="Arial" panose="020B0604020202020204" pitchFamily="34" charset="0"/>
              </a:rPr>
              <a:t>Den kortsiktiga effekten av projekten är att de grupper som har svårast att etablera sig på arbetsmarknaden får lättare att få arbete när de utbildar sig och deras ställning på arbetsmarknaden stärks relation till dagens situation. </a:t>
            </a:r>
            <a:r>
              <a:rPr lang="sv-SE" sz="1000" dirty="0">
                <a:latin typeface="ArialMT"/>
                <a:ea typeface="Calibri" panose="020F0502020204030204" pitchFamily="34" charset="0"/>
                <a:cs typeface="Arial" panose="020B0604020202020204" pitchFamily="34" charset="0"/>
              </a:rPr>
              <a:t> </a:t>
            </a:r>
            <a:r>
              <a:rPr lang="sv-SE" sz="1000" dirty="0"/>
              <a:t> </a:t>
            </a:r>
          </a:p>
        </p:txBody>
      </p:sp>
      <p:sp>
        <p:nvSpPr>
          <p:cNvPr id="7" name="textruta 6"/>
          <p:cNvSpPr txBox="1"/>
          <p:nvPr/>
        </p:nvSpPr>
        <p:spPr>
          <a:xfrm>
            <a:off x="6693680" y="4579947"/>
            <a:ext cx="1589435" cy="1785104"/>
          </a:xfrm>
          <a:prstGeom prst="rect">
            <a:avLst/>
          </a:prstGeom>
          <a:noFill/>
        </p:spPr>
        <p:txBody>
          <a:bodyPr wrap="square" rtlCol="0">
            <a:spAutoFit/>
          </a:bodyPr>
          <a:lstStyle/>
          <a:p>
            <a:r>
              <a:rPr lang="sv-SE" sz="1000" dirty="0"/>
              <a:t>Den långsiktiga effekten av projektens resultat förväntas leda till att regionens kompetensförsörjningsproblem minskar då fler som idag har svårt att ta sig in på arbetsmarknaden får arbete genom att de genomgår relevant utbildning.</a:t>
            </a:r>
          </a:p>
        </p:txBody>
      </p:sp>
      <p:sp>
        <p:nvSpPr>
          <p:cNvPr id="8" name="textruta 7"/>
          <p:cNvSpPr txBox="1"/>
          <p:nvPr/>
        </p:nvSpPr>
        <p:spPr>
          <a:xfrm>
            <a:off x="3236913" y="2763371"/>
            <a:ext cx="1577976" cy="1169551"/>
          </a:xfrm>
          <a:prstGeom prst="rect">
            <a:avLst/>
          </a:prstGeom>
          <a:noFill/>
        </p:spPr>
        <p:txBody>
          <a:bodyPr wrap="square" rtlCol="0">
            <a:spAutoFit/>
          </a:bodyPr>
          <a:lstStyle/>
          <a:p>
            <a:r>
              <a:rPr lang="sv-SE" sz="1000" dirty="0"/>
              <a:t>Projektmål och indikatorer.</a:t>
            </a:r>
          </a:p>
          <a:p>
            <a:endParaRPr lang="sv-SE" sz="1000" dirty="0"/>
          </a:p>
          <a:p>
            <a:endParaRPr lang="sv-SE" sz="1000" dirty="0"/>
          </a:p>
          <a:p>
            <a:endParaRPr lang="sv-SE" sz="1000" dirty="0"/>
          </a:p>
          <a:p>
            <a:endParaRPr lang="sv-SE" sz="1000" dirty="0"/>
          </a:p>
          <a:p>
            <a:r>
              <a:rPr lang="sv-SE" sz="1000" dirty="0"/>
              <a:t>Fylls i av projektet.</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animBg="1"/>
      <p:bldP spid="19" grpId="0" animBg="1"/>
      <p:bldP spid="20" grpId="0" animBg="1"/>
      <p:bldP spid="22" grpId="0" animBg="1"/>
    </p:bld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880</TotalTime>
  <Words>191</Words>
  <Application>Microsoft Office PowerPoint</Application>
  <PresentationFormat>Bildspel på skärmen (4:3)</PresentationFormat>
  <Paragraphs>33</Paragraphs>
  <Slides>1</Slides>
  <Notes>1</Notes>
  <HiddenSlides>0</HiddenSlides>
  <MMClips>0</MMClips>
  <ScaleCrop>false</ScaleCrop>
  <HeadingPairs>
    <vt:vector size="6" baseType="variant">
      <vt:variant>
        <vt:lpstr>Använt teckensnitt</vt:lpstr>
      </vt:variant>
      <vt:variant>
        <vt:i4>5</vt:i4>
      </vt:variant>
      <vt:variant>
        <vt:lpstr>Tema</vt:lpstr>
      </vt:variant>
      <vt:variant>
        <vt:i4>1</vt:i4>
      </vt:variant>
      <vt:variant>
        <vt:lpstr>Bildrubriker</vt:lpstr>
      </vt:variant>
      <vt:variant>
        <vt:i4>1</vt:i4>
      </vt:variant>
    </vt:vector>
  </HeadingPairs>
  <TitlesOfParts>
    <vt:vector size="7" baseType="lpstr">
      <vt:lpstr>ＭＳ Ｐゴシック</vt:lpstr>
      <vt:lpstr>Arial</vt:lpstr>
      <vt:lpstr>ArialMT</vt:lpstr>
      <vt:lpstr>Calibri</vt:lpstr>
      <vt:lpstr>Verdana</vt:lpstr>
      <vt:lpstr>Office-tema</vt:lpstr>
      <vt:lpstr>Förändringsteorin Utlysning må 1.2: Norra Mellansverige – Stärkt koppling mellan utbildning och arbetsliv i Norra Mellansverige dnr. 2018/00407  </vt:lpstr>
    </vt:vector>
  </TitlesOfParts>
  <Company>ESF Rådet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Förändringsteorin</dc:title>
  <dc:creator>svegu</dc:creator>
  <cp:lastModifiedBy>Fredriksson Per-Åke</cp:lastModifiedBy>
  <cp:revision>60</cp:revision>
  <cp:lastPrinted>2016-05-17T12:17:24Z</cp:lastPrinted>
  <dcterms:created xsi:type="dcterms:W3CDTF">2015-03-31T07:43:05Z</dcterms:created>
  <dcterms:modified xsi:type="dcterms:W3CDTF">2018-07-18T09:26:29Z</dcterms:modified>
</cp:coreProperties>
</file>